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3" r:id="rId2"/>
    <p:sldId id="678" r:id="rId3"/>
    <p:sldId id="707" r:id="rId4"/>
    <p:sldId id="693" r:id="rId5"/>
    <p:sldId id="703" r:id="rId6"/>
    <p:sldId id="705" r:id="rId7"/>
    <p:sldId id="704" r:id="rId8"/>
    <p:sldId id="706" r:id="rId9"/>
    <p:sldId id="350" r:id="rId10"/>
    <p:sldId id="267" r:id="rId11"/>
    <p:sldId id="684" r:id="rId12"/>
    <p:sldId id="687" r:id="rId13"/>
    <p:sldId id="271" r:id="rId14"/>
    <p:sldId id="709" r:id="rId15"/>
    <p:sldId id="256" r:id="rId16"/>
    <p:sldId id="708" r:id="rId1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2"/>
    <a:srgbClr val="6AADE4"/>
    <a:srgbClr val="003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F4490-5C8E-2D41-A20C-ABE628752AFA}" v="12" dt="2025-06-30T20:42:25.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535"/>
    <p:restoredTop sz="94668"/>
  </p:normalViewPr>
  <p:slideViewPr>
    <p:cSldViewPr>
      <p:cViewPr varScale="1">
        <p:scale>
          <a:sx n="86" d="100"/>
          <a:sy n="86" d="100"/>
        </p:scale>
        <p:origin x="496" y="6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601492-440D-9C42-AA3C-96D1B5581130}"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US"/>
        </a:p>
      </dgm:t>
    </dgm:pt>
    <dgm:pt modelId="{0EE30E9E-B4A0-1F48-9F91-769D5DECB270}">
      <dgm:prSet phldrT="[Text]"/>
      <dgm:spPr/>
      <dgm:t>
        <a:bodyPr/>
        <a:lstStyle/>
        <a:p>
          <a:r>
            <a:rPr lang="en-US" i="1" dirty="0"/>
            <a:t>Voice / Voice </a:t>
          </a:r>
        </a:p>
        <a:p>
          <a:r>
            <a:rPr lang="en-US" dirty="0">
              <a:solidFill>
                <a:srgbClr val="FF0000"/>
              </a:solidFill>
            </a:rPr>
            <a:t>Arguing</a:t>
          </a:r>
        </a:p>
        <a:p>
          <a:r>
            <a:rPr lang="en-US" dirty="0">
              <a:solidFill>
                <a:srgbClr val="FF0000"/>
              </a:solidFill>
            </a:rPr>
            <a:t>Not listening</a:t>
          </a:r>
        </a:p>
        <a:p>
          <a:r>
            <a:rPr lang="en-US" dirty="0">
              <a:solidFill>
                <a:srgbClr val="FFFF00"/>
              </a:solidFill>
            </a:rPr>
            <a:t>Refuting </a:t>
          </a:r>
        </a:p>
        <a:p>
          <a:endParaRPr lang="en-US" dirty="0"/>
        </a:p>
      </dgm:t>
    </dgm:pt>
    <dgm:pt modelId="{B6AE4395-A0A4-4B4D-B2D5-9882D38198A6}" type="parTrans" cxnId="{B2EE89C4-9D9D-F049-86A6-50CAED045343}">
      <dgm:prSet/>
      <dgm:spPr/>
      <dgm:t>
        <a:bodyPr/>
        <a:lstStyle/>
        <a:p>
          <a:endParaRPr lang="en-US"/>
        </a:p>
      </dgm:t>
    </dgm:pt>
    <dgm:pt modelId="{990C4D3E-143E-1B45-BE8C-7E363186CF7F}" type="sibTrans" cxnId="{B2EE89C4-9D9D-F049-86A6-50CAED045343}">
      <dgm:prSet/>
      <dgm:spPr/>
      <dgm:t>
        <a:bodyPr/>
        <a:lstStyle/>
        <a:p>
          <a:endParaRPr lang="en-US"/>
        </a:p>
      </dgm:t>
    </dgm:pt>
    <dgm:pt modelId="{E236E1BD-08F4-4A4E-AC2C-99AC8F563E29}">
      <dgm:prSet phldrT="[Text]"/>
      <dgm:spPr/>
      <dgm:t>
        <a:bodyPr/>
        <a:lstStyle/>
        <a:p>
          <a:r>
            <a:rPr lang="en-US" i="1" dirty="0"/>
            <a:t>Voice / Silence</a:t>
          </a:r>
        </a:p>
        <a:p>
          <a:r>
            <a:rPr lang="en-US" dirty="0">
              <a:solidFill>
                <a:srgbClr val="FF0000"/>
              </a:solidFill>
            </a:rPr>
            <a:t>Not responding</a:t>
          </a:r>
        </a:p>
        <a:p>
          <a:r>
            <a:rPr lang="en-US" dirty="0">
              <a:solidFill>
                <a:srgbClr val="FFFF00"/>
              </a:solidFill>
            </a:rPr>
            <a:t>Listening</a:t>
          </a:r>
        </a:p>
        <a:p>
          <a:r>
            <a:rPr lang="en-US" dirty="0">
              <a:solidFill>
                <a:srgbClr val="FFFF00"/>
              </a:solidFill>
            </a:rPr>
            <a:t>Hearing </a:t>
          </a:r>
        </a:p>
      </dgm:t>
    </dgm:pt>
    <dgm:pt modelId="{7A8E814B-87AB-FE4B-8F89-B8B3E26909CE}" type="parTrans" cxnId="{B15D175E-77ED-704E-AFF9-91930117C426}">
      <dgm:prSet/>
      <dgm:spPr/>
      <dgm:t>
        <a:bodyPr/>
        <a:lstStyle/>
        <a:p>
          <a:endParaRPr lang="en-US"/>
        </a:p>
      </dgm:t>
    </dgm:pt>
    <dgm:pt modelId="{702740CC-DA66-444B-8C61-7E7C26E09465}" type="sibTrans" cxnId="{B15D175E-77ED-704E-AFF9-91930117C426}">
      <dgm:prSet/>
      <dgm:spPr/>
      <dgm:t>
        <a:bodyPr/>
        <a:lstStyle/>
        <a:p>
          <a:endParaRPr lang="en-US"/>
        </a:p>
      </dgm:t>
    </dgm:pt>
    <dgm:pt modelId="{B3783E02-E3F2-6843-A520-56F7C02A8111}">
      <dgm:prSet phldrT="[Text]"/>
      <dgm:spPr/>
      <dgm:t>
        <a:bodyPr/>
        <a:lstStyle/>
        <a:p>
          <a:r>
            <a:rPr lang="en-US" i="1" dirty="0"/>
            <a:t>Silence / Voice</a:t>
          </a:r>
        </a:p>
        <a:p>
          <a:r>
            <a:rPr lang="en-US" dirty="0">
              <a:solidFill>
                <a:srgbClr val="FF0000"/>
              </a:solidFill>
            </a:rPr>
            <a:t>Filling silence</a:t>
          </a:r>
        </a:p>
        <a:p>
          <a:r>
            <a:rPr lang="en-US" dirty="0">
              <a:solidFill>
                <a:srgbClr val="FFFF00"/>
              </a:solidFill>
            </a:rPr>
            <a:t>Eliciting</a:t>
          </a:r>
        </a:p>
        <a:p>
          <a:r>
            <a:rPr lang="en-US" dirty="0">
              <a:solidFill>
                <a:srgbClr val="FFFF00"/>
              </a:solidFill>
            </a:rPr>
            <a:t>Caring</a:t>
          </a:r>
        </a:p>
      </dgm:t>
    </dgm:pt>
    <dgm:pt modelId="{2C135356-B962-EE4B-AC21-7B93AF4F379B}" type="parTrans" cxnId="{EE184307-565C-5A4D-9456-2F01605503CB}">
      <dgm:prSet/>
      <dgm:spPr/>
      <dgm:t>
        <a:bodyPr/>
        <a:lstStyle/>
        <a:p>
          <a:endParaRPr lang="en-US"/>
        </a:p>
      </dgm:t>
    </dgm:pt>
    <dgm:pt modelId="{EF96289E-1EED-5842-8007-5E2E1261845D}" type="sibTrans" cxnId="{EE184307-565C-5A4D-9456-2F01605503CB}">
      <dgm:prSet/>
      <dgm:spPr/>
      <dgm:t>
        <a:bodyPr/>
        <a:lstStyle/>
        <a:p>
          <a:endParaRPr lang="en-US"/>
        </a:p>
      </dgm:t>
    </dgm:pt>
    <dgm:pt modelId="{8C25A66B-2C08-2F47-A859-DE7A2F8DF17F}">
      <dgm:prSet phldrT="[Text]"/>
      <dgm:spPr/>
      <dgm:t>
        <a:bodyPr/>
        <a:lstStyle/>
        <a:p>
          <a:r>
            <a:rPr lang="en-US" i="1" dirty="0"/>
            <a:t>Silence / Silence </a:t>
          </a:r>
          <a:r>
            <a:rPr lang="en-US" dirty="0">
              <a:solidFill>
                <a:srgbClr val="FF0000"/>
              </a:solidFill>
            </a:rPr>
            <a:t>Withholding</a:t>
          </a:r>
        </a:p>
        <a:p>
          <a:r>
            <a:rPr lang="en-US" dirty="0">
              <a:solidFill>
                <a:srgbClr val="FFFF00"/>
              </a:solidFill>
            </a:rPr>
            <a:t>Communing </a:t>
          </a:r>
        </a:p>
        <a:p>
          <a:r>
            <a:rPr lang="en-US" dirty="0">
              <a:solidFill>
                <a:srgbClr val="FFFF00"/>
              </a:solidFill>
            </a:rPr>
            <a:t>Holding </a:t>
          </a:r>
        </a:p>
      </dgm:t>
    </dgm:pt>
    <dgm:pt modelId="{CC8FCCE1-833F-824A-AF49-A7CEE4CE9559}" type="parTrans" cxnId="{08A07217-CF2A-4942-B44A-53C2AA503061}">
      <dgm:prSet/>
      <dgm:spPr/>
      <dgm:t>
        <a:bodyPr/>
        <a:lstStyle/>
        <a:p>
          <a:endParaRPr lang="en-US"/>
        </a:p>
      </dgm:t>
    </dgm:pt>
    <dgm:pt modelId="{907F3BD1-6457-CF4C-B3CA-F4645EC1218B}" type="sibTrans" cxnId="{08A07217-CF2A-4942-B44A-53C2AA503061}">
      <dgm:prSet/>
      <dgm:spPr/>
      <dgm:t>
        <a:bodyPr/>
        <a:lstStyle/>
        <a:p>
          <a:endParaRPr lang="en-US"/>
        </a:p>
      </dgm:t>
    </dgm:pt>
    <dgm:pt modelId="{93E76023-0CB3-1B40-A835-351166D60459}" type="pres">
      <dgm:prSet presAssocID="{EF601492-440D-9C42-AA3C-96D1B5581130}" presName="matrix" presStyleCnt="0">
        <dgm:presLayoutVars>
          <dgm:chMax val="1"/>
          <dgm:dir/>
          <dgm:resizeHandles val="exact"/>
        </dgm:presLayoutVars>
      </dgm:prSet>
      <dgm:spPr/>
    </dgm:pt>
    <dgm:pt modelId="{9B635775-C5CC-224C-8541-9FD65C5FECE0}" type="pres">
      <dgm:prSet presAssocID="{EF601492-440D-9C42-AA3C-96D1B5581130}" presName="diamond" presStyleLbl="bgShp" presStyleIdx="0" presStyleCnt="1"/>
      <dgm:spPr/>
    </dgm:pt>
    <dgm:pt modelId="{C50FC87E-6269-ED45-84B1-99DA90DFBA06}" type="pres">
      <dgm:prSet presAssocID="{EF601492-440D-9C42-AA3C-96D1B5581130}" presName="quad1" presStyleLbl="node1" presStyleIdx="0" presStyleCnt="4" custLinFactNeighborX="-2404" custLinFactNeighborY="1187">
        <dgm:presLayoutVars>
          <dgm:chMax val="0"/>
          <dgm:chPref val="0"/>
          <dgm:bulletEnabled val="1"/>
        </dgm:presLayoutVars>
      </dgm:prSet>
      <dgm:spPr/>
    </dgm:pt>
    <dgm:pt modelId="{557A9B62-4CDA-8E44-ACAD-D0DC7082D2F6}" type="pres">
      <dgm:prSet presAssocID="{EF601492-440D-9C42-AA3C-96D1B5581130}" presName="quad2" presStyleLbl="node1" presStyleIdx="1" presStyleCnt="4">
        <dgm:presLayoutVars>
          <dgm:chMax val="0"/>
          <dgm:chPref val="0"/>
          <dgm:bulletEnabled val="1"/>
        </dgm:presLayoutVars>
      </dgm:prSet>
      <dgm:spPr/>
    </dgm:pt>
    <dgm:pt modelId="{E6365A8A-B189-5C4F-9120-8DB2C5DB1789}" type="pres">
      <dgm:prSet presAssocID="{EF601492-440D-9C42-AA3C-96D1B5581130}" presName="quad3" presStyleLbl="node1" presStyleIdx="2" presStyleCnt="4">
        <dgm:presLayoutVars>
          <dgm:chMax val="0"/>
          <dgm:chPref val="0"/>
          <dgm:bulletEnabled val="1"/>
        </dgm:presLayoutVars>
      </dgm:prSet>
      <dgm:spPr/>
    </dgm:pt>
    <dgm:pt modelId="{FFB9C8BF-4138-624B-A0A4-9126652DC745}" type="pres">
      <dgm:prSet presAssocID="{EF601492-440D-9C42-AA3C-96D1B5581130}" presName="quad4" presStyleLbl="node1" presStyleIdx="3" presStyleCnt="4">
        <dgm:presLayoutVars>
          <dgm:chMax val="0"/>
          <dgm:chPref val="0"/>
          <dgm:bulletEnabled val="1"/>
        </dgm:presLayoutVars>
      </dgm:prSet>
      <dgm:spPr/>
    </dgm:pt>
  </dgm:ptLst>
  <dgm:cxnLst>
    <dgm:cxn modelId="{EE184307-565C-5A4D-9456-2F01605503CB}" srcId="{EF601492-440D-9C42-AA3C-96D1B5581130}" destId="{B3783E02-E3F2-6843-A520-56F7C02A8111}" srcOrd="2" destOrd="0" parTransId="{2C135356-B962-EE4B-AC21-7B93AF4F379B}" sibTransId="{EF96289E-1EED-5842-8007-5E2E1261845D}"/>
    <dgm:cxn modelId="{08A07217-CF2A-4942-B44A-53C2AA503061}" srcId="{EF601492-440D-9C42-AA3C-96D1B5581130}" destId="{8C25A66B-2C08-2F47-A859-DE7A2F8DF17F}" srcOrd="3" destOrd="0" parTransId="{CC8FCCE1-833F-824A-AF49-A7CEE4CE9559}" sibTransId="{907F3BD1-6457-CF4C-B3CA-F4645EC1218B}"/>
    <dgm:cxn modelId="{35AE0E3F-46B5-2541-B1CA-840B7C3119D0}" type="presOf" srcId="{EF601492-440D-9C42-AA3C-96D1B5581130}" destId="{93E76023-0CB3-1B40-A835-351166D60459}" srcOrd="0" destOrd="0" presId="urn:microsoft.com/office/officeart/2005/8/layout/matrix3"/>
    <dgm:cxn modelId="{B15D175E-77ED-704E-AFF9-91930117C426}" srcId="{EF601492-440D-9C42-AA3C-96D1B5581130}" destId="{E236E1BD-08F4-4A4E-AC2C-99AC8F563E29}" srcOrd="1" destOrd="0" parTransId="{7A8E814B-87AB-FE4B-8F89-B8B3E26909CE}" sibTransId="{702740CC-DA66-444B-8C61-7E7C26E09465}"/>
    <dgm:cxn modelId="{3CF03749-D2CB-894C-93BA-A1CCB9AAA5ED}" type="presOf" srcId="{B3783E02-E3F2-6843-A520-56F7C02A8111}" destId="{E6365A8A-B189-5C4F-9120-8DB2C5DB1789}" srcOrd="0" destOrd="0" presId="urn:microsoft.com/office/officeart/2005/8/layout/matrix3"/>
    <dgm:cxn modelId="{06EDAB53-65B0-B74F-B1F8-DD0C79758A3C}" type="presOf" srcId="{E236E1BD-08F4-4A4E-AC2C-99AC8F563E29}" destId="{557A9B62-4CDA-8E44-ACAD-D0DC7082D2F6}" srcOrd="0" destOrd="0" presId="urn:microsoft.com/office/officeart/2005/8/layout/matrix3"/>
    <dgm:cxn modelId="{BB2111B9-4A17-C541-B5BB-73692ED32AE5}" type="presOf" srcId="{8C25A66B-2C08-2F47-A859-DE7A2F8DF17F}" destId="{FFB9C8BF-4138-624B-A0A4-9126652DC745}" srcOrd="0" destOrd="0" presId="urn:microsoft.com/office/officeart/2005/8/layout/matrix3"/>
    <dgm:cxn modelId="{B2EE89C4-9D9D-F049-86A6-50CAED045343}" srcId="{EF601492-440D-9C42-AA3C-96D1B5581130}" destId="{0EE30E9E-B4A0-1F48-9F91-769D5DECB270}" srcOrd="0" destOrd="0" parTransId="{B6AE4395-A0A4-4B4D-B2D5-9882D38198A6}" sibTransId="{990C4D3E-143E-1B45-BE8C-7E363186CF7F}"/>
    <dgm:cxn modelId="{2A026BDF-7D8D-7F45-A8B0-A0025128CE2C}" type="presOf" srcId="{0EE30E9E-B4A0-1F48-9F91-769D5DECB270}" destId="{C50FC87E-6269-ED45-84B1-99DA90DFBA06}" srcOrd="0" destOrd="0" presId="urn:microsoft.com/office/officeart/2005/8/layout/matrix3"/>
    <dgm:cxn modelId="{EE033D14-F651-134F-856A-AB361EF566BD}" type="presParOf" srcId="{93E76023-0CB3-1B40-A835-351166D60459}" destId="{9B635775-C5CC-224C-8541-9FD65C5FECE0}" srcOrd="0" destOrd="0" presId="urn:microsoft.com/office/officeart/2005/8/layout/matrix3"/>
    <dgm:cxn modelId="{2E592E37-9830-6849-98B7-8ECD39D8428A}" type="presParOf" srcId="{93E76023-0CB3-1B40-A835-351166D60459}" destId="{C50FC87E-6269-ED45-84B1-99DA90DFBA06}" srcOrd="1" destOrd="0" presId="urn:microsoft.com/office/officeart/2005/8/layout/matrix3"/>
    <dgm:cxn modelId="{8005A192-F43E-CA43-8E5A-957D07CFF820}" type="presParOf" srcId="{93E76023-0CB3-1B40-A835-351166D60459}" destId="{557A9B62-4CDA-8E44-ACAD-D0DC7082D2F6}" srcOrd="2" destOrd="0" presId="urn:microsoft.com/office/officeart/2005/8/layout/matrix3"/>
    <dgm:cxn modelId="{C6D2613C-D840-AD4F-ADF8-E05D377764FF}" type="presParOf" srcId="{93E76023-0CB3-1B40-A835-351166D60459}" destId="{E6365A8A-B189-5C4F-9120-8DB2C5DB1789}" srcOrd="3" destOrd="0" presId="urn:microsoft.com/office/officeart/2005/8/layout/matrix3"/>
    <dgm:cxn modelId="{6552C901-63CA-2B46-8BAC-FFF53E17E917}" type="presParOf" srcId="{93E76023-0CB3-1B40-A835-351166D60459}" destId="{FFB9C8BF-4138-624B-A0A4-9126652DC74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35775-C5CC-224C-8541-9FD65C5FECE0}">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FC87E-6269-ED45-84B1-99DA90DFBA06}">
      <dsp:nvSpPr>
        <dsp:cNvPr id="0" name=""/>
        <dsp:cNvSpPr/>
      </dsp:nvSpPr>
      <dsp:spPr>
        <a:xfrm>
          <a:off x="1363977" y="404893"/>
          <a:ext cx="1584959" cy="1584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t>Voice / Voice </a:t>
          </a:r>
        </a:p>
        <a:p>
          <a:pPr marL="0" lvl="0" indent="0" algn="ctr" defTabSz="666750">
            <a:lnSpc>
              <a:spcPct val="90000"/>
            </a:lnSpc>
            <a:spcBef>
              <a:spcPct val="0"/>
            </a:spcBef>
            <a:spcAft>
              <a:spcPct val="35000"/>
            </a:spcAft>
            <a:buNone/>
          </a:pPr>
          <a:r>
            <a:rPr lang="en-US" sz="1500" kern="1200" dirty="0">
              <a:solidFill>
                <a:srgbClr val="FF0000"/>
              </a:solidFill>
            </a:rPr>
            <a:t>Arguing</a:t>
          </a:r>
        </a:p>
        <a:p>
          <a:pPr marL="0" lvl="0" indent="0" algn="ctr" defTabSz="666750">
            <a:lnSpc>
              <a:spcPct val="90000"/>
            </a:lnSpc>
            <a:spcBef>
              <a:spcPct val="0"/>
            </a:spcBef>
            <a:spcAft>
              <a:spcPct val="35000"/>
            </a:spcAft>
            <a:buNone/>
          </a:pPr>
          <a:r>
            <a:rPr lang="en-US" sz="1500" kern="1200" dirty="0">
              <a:solidFill>
                <a:srgbClr val="FF0000"/>
              </a:solidFill>
            </a:rPr>
            <a:t>Not listening</a:t>
          </a:r>
        </a:p>
        <a:p>
          <a:pPr marL="0" lvl="0" indent="0" algn="ctr" defTabSz="666750">
            <a:lnSpc>
              <a:spcPct val="90000"/>
            </a:lnSpc>
            <a:spcBef>
              <a:spcPct val="0"/>
            </a:spcBef>
            <a:spcAft>
              <a:spcPct val="35000"/>
            </a:spcAft>
            <a:buNone/>
          </a:pPr>
          <a:r>
            <a:rPr lang="en-US" sz="1500" kern="1200" dirty="0">
              <a:solidFill>
                <a:srgbClr val="FFFF00"/>
              </a:solidFill>
            </a:rPr>
            <a:t>Refuting </a:t>
          </a:r>
        </a:p>
        <a:p>
          <a:pPr marL="0" lvl="0" indent="0" algn="ctr" defTabSz="666750">
            <a:lnSpc>
              <a:spcPct val="90000"/>
            </a:lnSpc>
            <a:spcBef>
              <a:spcPct val="0"/>
            </a:spcBef>
            <a:spcAft>
              <a:spcPct val="35000"/>
            </a:spcAft>
            <a:buNone/>
          </a:pPr>
          <a:endParaRPr lang="en-US" sz="1500" kern="1200" dirty="0"/>
        </a:p>
      </dsp:txBody>
      <dsp:txXfrm>
        <a:off x="1441348" y="482264"/>
        <a:ext cx="1430217" cy="1430217"/>
      </dsp:txXfrm>
    </dsp:sp>
    <dsp:sp modelId="{557A9B62-4CDA-8E44-ACAD-D0DC7082D2F6}">
      <dsp:nvSpPr>
        <dsp:cNvPr id="0" name=""/>
        <dsp:cNvSpPr/>
      </dsp:nvSpPr>
      <dsp:spPr>
        <a:xfrm>
          <a:off x="3108960" y="386079"/>
          <a:ext cx="1584959" cy="1584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t>Voice / Silence</a:t>
          </a:r>
        </a:p>
        <a:p>
          <a:pPr marL="0" lvl="0" indent="0" algn="ctr" defTabSz="666750">
            <a:lnSpc>
              <a:spcPct val="90000"/>
            </a:lnSpc>
            <a:spcBef>
              <a:spcPct val="0"/>
            </a:spcBef>
            <a:spcAft>
              <a:spcPct val="35000"/>
            </a:spcAft>
            <a:buNone/>
          </a:pPr>
          <a:r>
            <a:rPr lang="en-US" sz="1500" kern="1200" dirty="0">
              <a:solidFill>
                <a:srgbClr val="FF0000"/>
              </a:solidFill>
            </a:rPr>
            <a:t>Not responding</a:t>
          </a:r>
        </a:p>
        <a:p>
          <a:pPr marL="0" lvl="0" indent="0" algn="ctr" defTabSz="666750">
            <a:lnSpc>
              <a:spcPct val="90000"/>
            </a:lnSpc>
            <a:spcBef>
              <a:spcPct val="0"/>
            </a:spcBef>
            <a:spcAft>
              <a:spcPct val="35000"/>
            </a:spcAft>
            <a:buNone/>
          </a:pPr>
          <a:r>
            <a:rPr lang="en-US" sz="1500" kern="1200" dirty="0">
              <a:solidFill>
                <a:srgbClr val="FFFF00"/>
              </a:solidFill>
            </a:rPr>
            <a:t>Listening</a:t>
          </a:r>
        </a:p>
        <a:p>
          <a:pPr marL="0" lvl="0" indent="0" algn="ctr" defTabSz="666750">
            <a:lnSpc>
              <a:spcPct val="90000"/>
            </a:lnSpc>
            <a:spcBef>
              <a:spcPct val="0"/>
            </a:spcBef>
            <a:spcAft>
              <a:spcPct val="35000"/>
            </a:spcAft>
            <a:buNone/>
          </a:pPr>
          <a:r>
            <a:rPr lang="en-US" sz="1500" kern="1200" dirty="0">
              <a:solidFill>
                <a:srgbClr val="FFFF00"/>
              </a:solidFill>
            </a:rPr>
            <a:t>Hearing </a:t>
          </a:r>
        </a:p>
      </dsp:txBody>
      <dsp:txXfrm>
        <a:off x="3186331" y="463450"/>
        <a:ext cx="1430217" cy="1430217"/>
      </dsp:txXfrm>
    </dsp:sp>
    <dsp:sp modelId="{E6365A8A-B189-5C4F-9120-8DB2C5DB1789}">
      <dsp:nvSpPr>
        <dsp:cNvPr id="0" name=""/>
        <dsp:cNvSpPr/>
      </dsp:nvSpPr>
      <dsp:spPr>
        <a:xfrm>
          <a:off x="1402080" y="2092959"/>
          <a:ext cx="1584959" cy="1584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t>Silence / Voice</a:t>
          </a:r>
        </a:p>
        <a:p>
          <a:pPr marL="0" lvl="0" indent="0" algn="ctr" defTabSz="666750">
            <a:lnSpc>
              <a:spcPct val="90000"/>
            </a:lnSpc>
            <a:spcBef>
              <a:spcPct val="0"/>
            </a:spcBef>
            <a:spcAft>
              <a:spcPct val="35000"/>
            </a:spcAft>
            <a:buNone/>
          </a:pPr>
          <a:r>
            <a:rPr lang="en-US" sz="1500" kern="1200" dirty="0">
              <a:solidFill>
                <a:srgbClr val="FF0000"/>
              </a:solidFill>
            </a:rPr>
            <a:t>Filling silence</a:t>
          </a:r>
        </a:p>
        <a:p>
          <a:pPr marL="0" lvl="0" indent="0" algn="ctr" defTabSz="666750">
            <a:lnSpc>
              <a:spcPct val="90000"/>
            </a:lnSpc>
            <a:spcBef>
              <a:spcPct val="0"/>
            </a:spcBef>
            <a:spcAft>
              <a:spcPct val="35000"/>
            </a:spcAft>
            <a:buNone/>
          </a:pPr>
          <a:r>
            <a:rPr lang="en-US" sz="1500" kern="1200" dirty="0">
              <a:solidFill>
                <a:srgbClr val="FFFF00"/>
              </a:solidFill>
            </a:rPr>
            <a:t>Eliciting</a:t>
          </a:r>
        </a:p>
        <a:p>
          <a:pPr marL="0" lvl="0" indent="0" algn="ctr" defTabSz="666750">
            <a:lnSpc>
              <a:spcPct val="90000"/>
            </a:lnSpc>
            <a:spcBef>
              <a:spcPct val="0"/>
            </a:spcBef>
            <a:spcAft>
              <a:spcPct val="35000"/>
            </a:spcAft>
            <a:buNone/>
          </a:pPr>
          <a:r>
            <a:rPr lang="en-US" sz="1500" kern="1200" dirty="0">
              <a:solidFill>
                <a:srgbClr val="FFFF00"/>
              </a:solidFill>
            </a:rPr>
            <a:t>Caring</a:t>
          </a:r>
        </a:p>
      </dsp:txBody>
      <dsp:txXfrm>
        <a:off x="1479451" y="2170330"/>
        <a:ext cx="1430217" cy="1430217"/>
      </dsp:txXfrm>
    </dsp:sp>
    <dsp:sp modelId="{FFB9C8BF-4138-624B-A0A4-9126652DC745}">
      <dsp:nvSpPr>
        <dsp:cNvPr id="0" name=""/>
        <dsp:cNvSpPr/>
      </dsp:nvSpPr>
      <dsp:spPr>
        <a:xfrm>
          <a:off x="3108960" y="2092959"/>
          <a:ext cx="1584959" cy="15849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i="1" kern="1200" dirty="0"/>
            <a:t>Silence / Silence </a:t>
          </a:r>
          <a:r>
            <a:rPr lang="en-US" sz="1500" kern="1200" dirty="0">
              <a:solidFill>
                <a:srgbClr val="FF0000"/>
              </a:solidFill>
            </a:rPr>
            <a:t>Withholding</a:t>
          </a:r>
        </a:p>
        <a:p>
          <a:pPr marL="0" lvl="0" indent="0" algn="ctr" defTabSz="666750">
            <a:lnSpc>
              <a:spcPct val="90000"/>
            </a:lnSpc>
            <a:spcBef>
              <a:spcPct val="0"/>
            </a:spcBef>
            <a:spcAft>
              <a:spcPct val="35000"/>
            </a:spcAft>
            <a:buNone/>
          </a:pPr>
          <a:r>
            <a:rPr lang="en-US" sz="1500" kern="1200" dirty="0">
              <a:solidFill>
                <a:srgbClr val="FFFF00"/>
              </a:solidFill>
            </a:rPr>
            <a:t>Communing </a:t>
          </a:r>
        </a:p>
        <a:p>
          <a:pPr marL="0" lvl="0" indent="0" algn="ctr" defTabSz="666750">
            <a:lnSpc>
              <a:spcPct val="90000"/>
            </a:lnSpc>
            <a:spcBef>
              <a:spcPct val="0"/>
            </a:spcBef>
            <a:spcAft>
              <a:spcPct val="35000"/>
            </a:spcAft>
            <a:buNone/>
          </a:pPr>
          <a:r>
            <a:rPr lang="en-US" sz="1500" kern="1200" dirty="0">
              <a:solidFill>
                <a:srgbClr val="FFFF00"/>
              </a:solidFill>
            </a:rPr>
            <a:t>Holding </a:t>
          </a:r>
        </a:p>
      </dsp:txBody>
      <dsp:txXfrm>
        <a:off x="3186331" y="2170330"/>
        <a:ext cx="1430217" cy="1430217"/>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AAE7533-B3B5-46FD-984E-190805089FA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9219" name="Rectangle 3">
            <a:extLst>
              <a:ext uri="{FF2B5EF4-FFF2-40B4-BE49-F238E27FC236}">
                <a16:creationId xmlns:a16="http://schemas.microsoft.com/office/drawing/2014/main" id="{B1C4F409-C8FC-401A-9775-0CFEE1B3275E}"/>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9220" name="Rectangle 4">
            <a:extLst>
              <a:ext uri="{FF2B5EF4-FFF2-40B4-BE49-F238E27FC236}">
                <a16:creationId xmlns:a16="http://schemas.microsoft.com/office/drawing/2014/main" id="{911294AB-C0EB-4E82-9BAA-953B515CD2B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9221" name="Rectangle 5">
            <a:extLst>
              <a:ext uri="{FF2B5EF4-FFF2-40B4-BE49-F238E27FC236}">
                <a16:creationId xmlns:a16="http://schemas.microsoft.com/office/drawing/2014/main" id="{A3C08DC1-760A-43D5-A047-698176E2A7DC}"/>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B9F4C0E-5731-478B-BB26-3BF1C1C7431E}"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786EA56-01D3-43C6-B3D1-DE877519853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A063EB38-D065-43E9-97BF-7E6AEE457BC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a:extLst>
              <a:ext uri="{FF2B5EF4-FFF2-40B4-BE49-F238E27FC236}">
                <a16:creationId xmlns:a16="http://schemas.microsoft.com/office/drawing/2014/main" id="{32994EFD-DB9C-4FA3-A338-5983C8B43F8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0D1C4225-D969-47A9-8A4E-222C6B513250}"/>
              </a:ext>
            </a:extLst>
          </p:cNvPr>
          <p:cNvSpPr>
            <a:spLocks noGrp="1" noChangeArrowheads="1"/>
          </p:cNvSpPr>
          <p:nvPr>
            <p:ph type="body" sz="quarter" idx="3"/>
          </p:nvPr>
        </p:nvSpPr>
        <p:spPr bwMode="auto">
          <a:xfrm>
            <a:off x="1143000" y="4343400"/>
            <a:ext cx="4556125"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a:extLst>
              <a:ext uri="{FF2B5EF4-FFF2-40B4-BE49-F238E27FC236}">
                <a16:creationId xmlns:a16="http://schemas.microsoft.com/office/drawing/2014/main" id="{846A7025-C4F5-4399-9D6C-33F7E24F6F1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E791EDD8-24E4-4B7C-9A0E-AEEBD4124D3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0D5546-32C2-4F3B-BC5B-8CD3AC38FE1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10B3537D-E302-4CBA-956E-BA0B02C26A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1C6780-744F-491C-918D-EE2C95EB50E9}" type="slidenum">
              <a:rPr lang="en-GB" altLang="en-US" sz="1200"/>
              <a:pPr eaLnBrk="1" hangingPunct="1"/>
              <a:t>1</a:t>
            </a:fld>
            <a:endParaRPr lang="en-GB" altLang="en-US" sz="1200"/>
          </a:p>
        </p:txBody>
      </p:sp>
      <p:sp>
        <p:nvSpPr>
          <p:cNvPr id="16386" name="Rectangle 2">
            <a:extLst>
              <a:ext uri="{FF2B5EF4-FFF2-40B4-BE49-F238E27FC236}">
                <a16:creationId xmlns:a16="http://schemas.microsoft.com/office/drawing/2014/main" id="{0CC17878-0967-4A82-A755-4D0B9C197270}"/>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AE9A63DC-18DA-482F-8CEE-2E85DEF0B8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a:p>
            <a:pPr eaLnBrk="1" hangingPunct="1"/>
            <a:r>
              <a:rPr lang="en-GB" altLang="en-US">
                <a:latin typeface="Arial" panose="020B0604020202020204" pitchFamily="34" charset="0"/>
                <a:ea typeface="ＭＳ Ｐゴシック" panose="020B0600070205080204" pitchFamily="34" charset="-128"/>
              </a:rPr>
              <a:t> </a:t>
            </a:r>
          </a:p>
          <a:p>
            <a:pPr eaLnBrk="1" hangingPunct="1"/>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7c3d0d7d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7c3d0d7d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646AEE6-D3A1-48DA-904A-4055D7318012}"/>
              </a:ext>
            </a:extLst>
          </p:cNvPr>
          <p:cNvSpPr>
            <a:spLocks noChangeArrowheads="1"/>
          </p:cNvSpPr>
          <p:nvPr/>
        </p:nvSpPr>
        <p:spPr bwMode="auto">
          <a:xfrm>
            <a:off x="0" y="5365750"/>
            <a:ext cx="9140825" cy="665163"/>
          </a:xfrm>
          <a:prstGeom prst="rect">
            <a:avLst/>
          </a:prstGeom>
          <a:solidFill>
            <a:srgbClr val="003E72"/>
          </a:solidFill>
          <a:ln>
            <a:noFill/>
          </a:ln>
          <a:extLst>
            <a:ext uri="{91240B29-F687-4F45-9708-019B960494DF}">
              <a14:hiddenLine xmlns:a14="http://schemas.microsoft.com/office/drawing/2010/main" w="127">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 name="Rectangle 14">
            <a:extLst>
              <a:ext uri="{FF2B5EF4-FFF2-40B4-BE49-F238E27FC236}">
                <a16:creationId xmlns:a16="http://schemas.microsoft.com/office/drawing/2014/main" id="{DA1AD60B-C17A-47F1-8CBB-4465E6E1EA14}"/>
              </a:ext>
            </a:extLst>
          </p:cNvPr>
          <p:cNvSpPr>
            <a:spLocks noChangeArrowheads="1"/>
          </p:cNvSpPr>
          <p:nvPr/>
        </p:nvSpPr>
        <p:spPr bwMode="auto">
          <a:xfrm>
            <a:off x="0" y="6030913"/>
            <a:ext cx="9140825" cy="173037"/>
          </a:xfrm>
          <a:prstGeom prst="rect">
            <a:avLst/>
          </a:prstGeom>
          <a:solidFill>
            <a:srgbClr val="6AADE4"/>
          </a:solidFill>
          <a:ln>
            <a:noFill/>
          </a:ln>
          <a:extLst>
            <a:ext uri="{91240B29-F687-4F45-9708-019B960494DF}">
              <a14:hiddenLine xmlns:a14="http://schemas.microsoft.com/office/drawing/2010/main" w="127">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r>
              <a:rPr lang="en-GB"/>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r>
              <a:rPr lang="en-GB"/>
              <a:t>Click to edit Master subtitle style</a:t>
            </a:r>
          </a:p>
        </p:txBody>
      </p:sp>
      <p:sp>
        <p:nvSpPr>
          <p:cNvPr id="6" name="Rectangle 10">
            <a:extLst>
              <a:ext uri="{FF2B5EF4-FFF2-40B4-BE49-F238E27FC236}">
                <a16:creationId xmlns:a16="http://schemas.microsoft.com/office/drawing/2014/main" id="{68B8E69A-F10B-4E13-82AD-AAA4A9D45E43}"/>
              </a:ext>
            </a:extLst>
          </p:cNvPr>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fld id="{52A0620D-145B-4EEC-B32D-D9BEFF2AEEDC}" type="slidenum">
              <a:rPr lang="en-GB" altLang="en-US"/>
              <a:pPr/>
              <a:t>‹#›</a:t>
            </a:fld>
            <a:endParaRPr lang="en-GB" altLang="en-US"/>
          </a:p>
        </p:txBody>
      </p:sp>
    </p:spTree>
    <p:extLst>
      <p:ext uri="{BB962C8B-B14F-4D97-AF65-F5344CB8AC3E}">
        <p14:creationId xmlns:p14="http://schemas.microsoft.com/office/powerpoint/2010/main" val="7620848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6">
            <a:extLst>
              <a:ext uri="{FF2B5EF4-FFF2-40B4-BE49-F238E27FC236}">
                <a16:creationId xmlns:a16="http://schemas.microsoft.com/office/drawing/2014/main" id="{3B5AF1AF-BE3A-48F1-9AF7-2A83E7DC20C7}"/>
              </a:ext>
            </a:extLst>
          </p:cNvPr>
          <p:cNvSpPr>
            <a:spLocks noGrp="1" noChangeArrowheads="1"/>
          </p:cNvSpPr>
          <p:nvPr>
            <p:ph type="sldNum" sz="quarter" idx="10"/>
          </p:nvPr>
        </p:nvSpPr>
        <p:spPr/>
        <p:txBody>
          <a:bodyPr/>
          <a:lstStyle>
            <a:lvl1pPr>
              <a:defRPr/>
            </a:lvl1pPr>
          </a:lstStyle>
          <a:p>
            <a:fld id="{DF496FDD-30A0-40A2-BB7B-74AC31447D5A}" type="slidenum">
              <a:rPr lang="en-GB" altLang="en-US"/>
              <a:pPr/>
              <a:t>‹#›</a:t>
            </a:fld>
            <a:endParaRPr lang="en-GB" altLang="en-US"/>
          </a:p>
        </p:txBody>
      </p:sp>
    </p:spTree>
    <p:extLst>
      <p:ext uri="{BB962C8B-B14F-4D97-AF65-F5344CB8AC3E}">
        <p14:creationId xmlns:p14="http://schemas.microsoft.com/office/powerpoint/2010/main" val="80422937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6">
            <a:extLst>
              <a:ext uri="{FF2B5EF4-FFF2-40B4-BE49-F238E27FC236}">
                <a16:creationId xmlns:a16="http://schemas.microsoft.com/office/drawing/2014/main" id="{64FCFA0D-B7EB-4E68-B8F1-9723917BE6AA}"/>
              </a:ext>
            </a:extLst>
          </p:cNvPr>
          <p:cNvSpPr>
            <a:spLocks noGrp="1" noChangeArrowheads="1"/>
          </p:cNvSpPr>
          <p:nvPr>
            <p:ph type="sldNum" sz="quarter" idx="10"/>
          </p:nvPr>
        </p:nvSpPr>
        <p:spPr/>
        <p:txBody>
          <a:bodyPr/>
          <a:lstStyle>
            <a:lvl1pPr>
              <a:defRPr/>
            </a:lvl1pPr>
          </a:lstStyle>
          <a:p>
            <a:fld id="{5F8FC558-FE57-4E82-83A5-BD7C2FB87E09}" type="slidenum">
              <a:rPr lang="en-GB" altLang="en-US"/>
              <a:pPr/>
              <a:t>‹#›</a:t>
            </a:fld>
            <a:endParaRPr lang="en-GB" altLang="en-US"/>
          </a:p>
        </p:txBody>
      </p:sp>
    </p:spTree>
    <p:extLst>
      <p:ext uri="{BB962C8B-B14F-4D97-AF65-F5344CB8AC3E}">
        <p14:creationId xmlns:p14="http://schemas.microsoft.com/office/powerpoint/2010/main" val="399537686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417248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6">
            <a:extLst>
              <a:ext uri="{FF2B5EF4-FFF2-40B4-BE49-F238E27FC236}">
                <a16:creationId xmlns:a16="http://schemas.microsoft.com/office/drawing/2014/main" id="{AF54EC0E-FAF6-4F22-B30E-519551706D91}"/>
              </a:ext>
            </a:extLst>
          </p:cNvPr>
          <p:cNvSpPr>
            <a:spLocks noGrp="1" noChangeArrowheads="1"/>
          </p:cNvSpPr>
          <p:nvPr>
            <p:ph type="sldNum" sz="quarter" idx="10"/>
          </p:nvPr>
        </p:nvSpPr>
        <p:spPr/>
        <p:txBody>
          <a:bodyPr/>
          <a:lstStyle>
            <a:lvl1pPr>
              <a:defRPr/>
            </a:lvl1pPr>
          </a:lstStyle>
          <a:p>
            <a:fld id="{17FD6431-B771-436C-9AA4-6B9EDE345A34}" type="slidenum">
              <a:rPr lang="en-GB" altLang="en-US"/>
              <a:pPr/>
              <a:t>‹#›</a:t>
            </a:fld>
            <a:endParaRPr lang="en-GB" altLang="en-US"/>
          </a:p>
        </p:txBody>
      </p:sp>
    </p:spTree>
    <p:extLst>
      <p:ext uri="{BB962C8B-B14F-4D97-AF65-F5344CB8AC3E}">
        <p14:creationId xmlns:p14="http://schemas.microsoft.com/office/powerpoint/2010/main" val="40747948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6">
            <a:extLst>
              <a:ext uri="{FF2B5EF4-FFF2-40B4-BE49-F238E27FC236}">
                <a16:creationId xmlns:a16="http://schemas.microsoft.com/office/drawing/2014/main" id="{5EC36AA2-3B84-417C-8D5A-559194766DB8}"/>
              </a:ext>
            </a:extLst>
          </p:cNvPr>
          <p:cNvSpPr>
            <a:spLocks noGrp="1" noChangeArrowheads="1"/>
          </p:cNvSpPr>
          <p:nvPr>
            <p:ph type="sldNum" sz="quarter" idx="10"/>
          </p:nvPr>
        </p:nvSpPr>
        <p:spPr/>
        <p:txBody>
          <a:bodyPr/>
          <a:lstStyle>
            <a:lvl1pPr>
              <a:defRPr/>
            </a:lvl1pPr>
          </a:lstStyle>
          <a:p>
            <a:fld id="{865E2AA1-2F1E-4578-A1A5-9D150E4F2B7B}" type="slidenum">
              <a:rPr lang="en-GB" altLang="en-US"/>
              <a:pPr/>
              <a:t>‹#›</a:t>
            </a:fld>
            <a:endParaRPr lang="en-GB" altLang="en-US"/>
          </a:p>
        </p:txBody>
      </p:sp>
    </p:spTree>
    <p:extLst>
      <p:ext uri="{BB962C8B-B14F-4D97-AF65-F5344CB8AC3E}">
        <p14:creationId xmlns:p14="http://schemas.microsoft.com/office/powerpoint/2010/main" val="286766292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6">
            <a:extLst>
              <a:ext uri="{FF2B5EF4-FFF2-40B4-BE49-F238E27FC236}">
                <a16:creationId xmlns:a16="http://schemas.microsoft.com/office/drawing/2014/main" id="{CBCC7F68-227A-4473-98F3-A67DBAE0FB55}"/>
              </a:ext>
            </a:extLst>
          </p:cNvPr>
          <p:cNvSpPr>
            <a:spLocks noGrp="1" noChangeArrowheads="1"/>
          </p:cNvSpPr>
          <p:nvPr>
            <p:ph type="sldNum" sz="quarter" idx="10"/>
          </p:nvPr>
        </p:nvSpPr>
        <p:spPr/>
        <p:txBody>
          <a:bodyPr/>
          <a:lstStyle>
            <a:lvl1pPr>
              <a:defRPr/>
            </a:lvl1pPr>
          </a:lstStyle>
          <a:p>
            <a:fld id="{1B7FD89D-1107-4986-9E89-B5F68C695B72}" type="slidenum">
              <a:rPr lang="en-GB" altLang="en-US"/>
              <a:pPr/>
              <a:t>‹#›</a:t>
            </a:fld>
            <a:endParaRPr lang="en-GB" altLang="en-US"/>
          </a:p>
        </p:txBody>
      </p:sp>
    </p:spTree>
    <p:extLst>
      <p:ext uri="{BB962C8B-B14F-4D97-AF65-F5344CB8AC3E}">
        <p14:creationId xmlns:p14="http://schemas.microsoft.com/office/powerpoint/2010/main" val="51195401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42F0D624-A94F-48AC-9875-33C983B523F8}"/>
              </a:ext>
            </a:extLst>
          </p:cNvPr>
          <p:cNvSpPr>
            <a:spLocks noGrp="1" noChangeArrowheads="1"/>
          </p:cNvSpPr>
          <p:nvPr>
            <p:ph type="sldNum" sz="quarter" idx="10"/>
          </p:nvPr>
        </p:nvSpPr>
        <p:spPr/>
        <p:txBody>
          <a:bodyPr/>
          <a:lstStyle>
            <a:lvl1pPr>
              <a:defRPr/>
            </a:lvl1pPr>
          </a:lstStyle>
          <a:p>
            <a:fld id="{A32DF129-24FF-4341-9C35-74D2C0762D09}" type="slidenum">
              <a:rPr lang="en-GB" altLang="en-US"/>
              <a:pPr/>
              <a:t>‹#›</a:t>
            </a:fld>
            <a:endParaRPr lang="en-GB" altLang="en-US"/>
          </a:p>
        </p:txBody>
      </p:sp>
    </p:spTree>
    <p:extLst>
      <p:ext uri="{BB962C8B-B14F-4D97-AF65-F5344CB8AC3E}">
        <p14:creationId xmlns:p14="http://schemas.microsoft.com/office/powerpoint/2010/main" val="380371296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6">
            <a:extLst>
              <a:ext uri="{FF2B5EF4-FFF2-40B4-BE49-F238E27FC236}">
                <a16:creationId xmlns:a16="http://schemas.microsoft.com/office/drawing/2014/main" id="{76B6F6D1-5FDE-4AA3-A959-E87269D3933C}"/>
              </a:ext>
            </a:extLst>
          </p:cNvPr>
          <p:cNvSpPr>
            <a:spLocks noGrp="1" noChangeArrowheads="1"/>
          </p:cNvSpPr>
          <p:nvPr>
            <p:ph type="sldNum" sz="quarter" idx="10"/>
          </p:nvPr>
        </p:nvSpPr>
        <p:spPr/>
        <p:txBody>
          <a:bodyPr/>
          <a:lstStyle>
            <a:lvl1pPr>
              <a:defRPr/>
            </a:lvl1pPr>
          </a:lstStyle>
          <a:p>
            <a:fld id="{5E7D4714-3903-4293-8A29-AB8E33DAEE9D}" type="slidenum">
              <a:rPr lang="en-GB" altLang="en-US"/>
              <a:pPr/>
              <a:t>‹#›</a:t>
            </a:fld>
            <a:endParaRPr lang="en-GB" altLang="en-US"/>
          </a:p>
        </p:txBody>
      </p:sp>
    </p:spTree>
    <p:extLst>
      <p:ext uri="{BB962C8B-B14F-4D97-AF65-F5344CB8AC3E}">
        <p14:creationId xmlns:p14="http://schemas.microsoft.com/office/powerpoint/2010/main" val="177031318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4AEAFAF-A5E4-40C8-9A08-E5F298031233}"/>
              </a:ext>
            </a:extLst>
          </p:cNvPr>
          <p:cNvSpPr>
            <a:spLocks noGrp="1" noChangeArrowheads="1"/>
          </p:cNvSpPr>
          <p:nvPr>
            <p:ph type="sldNum" sz="quarter" idx="10"/>
          </p:nvPr>
        </p:nvSpPr>
        <p:spPr/>
        <p:txBody>
          <a:bodyPr/>
          <a:lstStyle>
            <a:lvl1pPr>
              <a:defRPr/>
            </a:lvl1pPr>
          </a:lstStyle>
          <a:p>
            <a:fld id="{8E5047C7-9D85-472E-93F7-CCDA4D5E9FE8}" type="slidenum">
              <a:rPr lang="en-GB" altLang="en-US"/>
              <a:pPr/>
              <a:t>‹#›</a:t>
            </a:fld>
            <a:endParaRPr lang="en-GB" altLang="en-US"/>
          </a:p>
        </p:txBody>
      </p:sp>
    </p:spTree>
    <p:extLst>
      <p:ext uri="{BB962C8B-B14F-4D97-AF65-F5344CB8AC3E}">
        <p14:creationId xmlns:p14="http://schemas.microsoft.com/office/powerpoint/2010/main" val="251885929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a:extLst>
              <a:ext uri="{FF2B5EF4-FFF2-40B4-BE49-F238E27FC236}">
                <a16:creationId xmlns:a16="http://schemas.microsoft.com/office/drawing/2014/main" id="{A733940C-231B-4F60-BCC5-08EBC2004B4E}"/>
              </a:ext>
            </a:extLst>
          </p:cNvPr>
          <p:cNvSpPr>
            <a:spLocks noGrp="1" noChangeArrowheads="1"/>
          </p:cNvSpPr>
          <p:nvPr>
            <p:ph type="sldNum" sz="quarter" idx="10"/>
          </p:nvPr>
        </p:nvSpPr>
        <p:spPr/>
        <p:txBody>
          <a:bodyPr/>
          <a:lstStyle>
            <a:lvl1pPr>
              <a:defRPr/>
            </a:lvl1pPr>
          </a:lstStyle>
          <a:p>
            <a:fld id="{383E2BDD-F124-4D22-A4C9-BBC54B8C27D1}" type="slidenum">
              <a:rPr lang="en-GB" altLang="en-US"/>
              <a:pPr/>
              <a:t>‹#›</a:t>
            </a:fld>
            <a:endParaRPr lang="en-GB" altLang="en-US"/>
          </a:p>
        </p:txBody>
      </p:sp>
    </p:spTree>
    <p:extLst>
      <p:ext uri="{BB962C8B-B14F-4D97-AF65-F5344CB8AC3E}">
        <p14:creationId xmlns:p14="http://schemas.microsoft.com/office/powerpoint/2010/main" val="219555234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6">
            <a:extLst>
              <a:ext uri="{FF2B5EF4-FFF2-40B4-BE49-F238E27FC236}">
                <a16:creationId xmlns:a16="http://schemas.microsoft.com/office/drawing/2014/main" id="{6608ACC9-B424-4611-B2CD-303A645AA5FD}"/>
              </a:ext>
            </a:extLst>
          </p:cNvPr>
          <p:cNvSpPr>
            <a:spLocks noGrp="1" noChangeArrowheads="1"/>
          </p:cNvSpPr>
          <p:nvPr>
            <p:ph type="sldNum" sz="quarter" idx="10"/>
          </p:nvPr>
        </p:nvSpPr>
        <p:spPr/>
        <p:txBody>
          <a:bodyPr/>
          <a:lstStyle>
            <a:lvl1pPr>
              <a:defRPr/>
            </a:lvl1pPr>
          </a:lstStyle>
          <a:p>
            <a:fld id="{A003FFF8-A7E7-41D7-82AF-2AE56721A962}" type="slidenum">
              <a:rPr lang="en-GB" altLang="en-US"/>
              <a:pPr/>
              <a:t>‹#›</a:t>
            </a:fld>
            <a:endParaRPr lang="en-GB" altLang="en-US"/>
          </a:p>
        </p:txBody>
      </p:sp>
    </p:spTree>
    <p:extLst>
      <p:ext uri="{BB962C8B-B14F-4D97-AF65-F5344CB8AC3E}">
        <p14:creationId xmlns:p14="http://schemas.microsoft.com/office/powerpoint/2010/main" val="268904702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017C695-8689-44E4-861D-4B97A45E2993}"/>
              </a:ext>
            </a:extLst>
          </p:cNvPr>
          <p:cNvSpPr>
            <a:spLocks noGrp="1" noChangeArrowheads="1"/>
          </p:cNvSpPr>
          <p:nvPr>
            <p:ph type="title"/>
          </p:nvPr>
        </p:nvSpPr>
        <p:spPr bwMode="auto">
          <a:xfrm>
            <a:off x="384175" y="398463"/>
            <a:ext cx="83756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C14B8408-8E11-4AA8-88ED-2A77E0B1F9F6}"/>
              </a:ext>
            </a:extLst>
          </p:cNvPr>
          <p:cNvSpPr>
            <a:spLocks noGrp="1" noChangeArrowheads="1"/>
          </p:cNvSpPr>
          <p:nvPr>
            <p:ph type="body" idx="1"/>
          </p:nvPr>
        </p:nvSpPr>
        <p:spPr bwMode="auto">
          <a:xfrm>
            <a:off x="384175" y="1708150"/>
            <a:ext cx="8374063"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30" name="Rectangle 6">
            <a:extLst>
              <a:ext uri="{FF2B5EF4-FFF2-40B4-BE49-F238E27FC236}">
                <a16:creationId xmlns:a16="http://schemas.microsoft.com/office/drawing/2014/main" id="{0C3E5FD6-18C2-4A84-853B-298DF06780AF}"/>
              </a:ext>
            </a:extLst>
          </p:cNvPr>
          <p:cNvSpPr>
            <a:spLocks noGrp="1" noChangeArrowheads="1"/>
          </p:cNvSpPr>
          <p:nvPr>
            <p:ph type="sldNum" sz="quarter" idx="4"/>
          </p:nvPr>
        </p:nvSpPr>
        <p:spPr bwMode="auto">
          <a:xfrm>
            <a:off x="7862888" y="6451600"/>
            <a:ext cx="900112"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solidFill>
                  <a:schemeClr val="tx2"/>
                </a:solidFill>
              </a:defRPr>
            </a:lvl1pPr>
          </a:lstStyle>
          <a:p>
            <a:fld id="{DC0CBD3E-D19F-4EC0-8603-48704A46AB0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Lst>
  <p:transition spd="slow"/>
  <p:txStyles>
    <p:titleStyle>
      <a:lvl1pPr algn="l" rtl="0" eaLnBrk="0" fontAlgn="base" hangingPunct="0">
        <a:spcBef>
          <a:spcPct val="0"/>
        </a:spcBef>
        <a:spcAft>
          <a:spcPct val="0"/>
        </a:spcAft>
        <a:defRPr sz="2600" b="1">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600" b="1">
          <a:solidFill>
            <a:schemeClr val="tx2"/>
          </a:solidFill>
          <a:latin typeface="Arial" pitchFamily="-109" charset="0"/>
          <a:ea typeface="ＭＳ Ｐゴシック" pitchFamily="-112" charset="-128"/>
          <a:cs typeface="ＭＳ Ｐゴシック" pitchFamily="-112" charset="-128"/>
        </a:defRPr>
      </a:lvl2pPr>
      <a:lvl3pPr algn="l" rtl="0" eaLnBrk="0" fontAlgn="base" hangingPunct="0">
        <a:spcBef>
          <a:spcPct val="0"/>
        </a:spcBef>
        <a:spcAft>
          <a:spcPct val="0"/>
        </a:spcAft>
        <a:defRPr sz="2600" b="1">
          <a:solidFill>
            <a:schemeClr val="tx2"/>
          </a:solidFill>
          <a:latin typeface="Arial" pitchFamily="-109" charset="0"/>
          <a:ea typeface="ＭＳ Ｐゴシック" pitchFamily="-112" charset="-128"/>
          <a:cs typeface="ＭＳ Ｐゴシック" pitchFamily="-112" charset="-128"/>
        </a:defRPr>
      </a:lvl3pPr>
      <a:lvl4pPr algn="l" rtl="0" eaLnBrk="0" fontAlgn="base" hangingPunct="0">
        <a:spcBef>
          <a:spcPct val="0"/>
        </a:spcBef>
        <a:spcAft>
          <a:spcPct val="0"/>
        </a:spcAft>
        <a:defRPr sz="2600" b="1">
          <a:solidFill>
            <a:schemeClr val="tx2"/>
          </a:solidFill>
          <a:latin typeface="Arial" pitchFamily="-109" charset="0"/>
          <a:ea typeface="ＭＳ Ｐゴシック" pitchFamily="-112" charset="-128"/>
          <a:cs typeface="ＭＳ Ｐゴシック" pitchFamily="-112" charset="-128"/>
        </a:defRPr>
      </a:lvl4pPr>
      <a:lvl5pPr algn="l" rtl="0" eaLnBrk="0" fontAlgn="base" hangingPunct="0">
        <a:spcBef>
          <a:spcPct val="0"/>
        </a:spcBef>
        <a:spcAft>
          <a:spcPct val="0"/>
        </a:spcAft>
        <a:defRPr sz="2600" b="1">
          <a:solidFill>
            <a:schemeClr val="tx2"/>
          </a:solidFill>
          <a:latin typeface="Arial" pitchFamily="-109" charset="0"/>
          <a:ea typeface="ＭＳ Ｐゴシック" pitchFamily="-112" charset="-128"/>
          <a:cs typeface="ＭＳ Ｐゴシック" pitchFamily="-112" charset="-128"/>
        </a:defRPr>
      </a:lvl5pPr>
      <a:lvl6pPr marL="457200" algn="l" rtl="0" fontAlgn="base">
        <a:spcBef>
          <a:spcPct val="0"/>
        </a:spcBef>
        <a:spcAft>
          <a:spcPct val="0"/>
        </a:spcAft>
        <a:defRPr sz="2600" b="1">
          <a:solidFill>
            <a:schemeClr val="tx2"/>
          </a:solidFill>
          <a:latin typeface="Arial" pitchFamily="-109" charset="0"/>
        </a:defRPr>
      </a:lvl6pPr>
      <a:lvl7pPr marL="914400" algn="l" rtl="0" fontAlgn="base">
        <a:spcBef>
          <a:spcPct val="0"/>
        </a:spcBef>
        <a:spcAft>
          <a:spcPct val="0"/>
        </a:spcAft>
        <a:defRPr sz="2600" b="1">
          <a:solidFill>
            <a:schemeClr val="tx2"/>
          </a:solidFill>
          <a:latin typeface="Arial" pitchFamily="-109" charset="0"/>
        </a:defRPr>
      </a:lvl7pPr>
      <a:lvl8pPr marL="1371600" algn="l" rtl="0" fontAlgn="base">
        <a:spcBef>
          <a:spcPct val="0"/>
        </a:spcBef>
        <a:spcAft>
          <a:spcPct val="0"/>
        </a:spcAft>
        <a:defRPr sz="2600" b="1">
          <a:solidFill>
            <a:schemeClr val="tx2"/>
          </a:solidFill>
          <a:latin typeface="Arial" pitchFamily="-109" charset="0"/>
        </a:defRPr>
      </a:lvl8pPr>
      <a:lvl9pPr marL="1828800" algn="l" rtl="0" fontAlgn="base">
        <a:spcBef>
          <a:spcPct val="0"/>
        </a:spcBef>
        <a:spcAft>
          <a:spcPct val="0"/>
        </a:spcAft>
        <a:defRPr sz="2600" b="1">
          <a:solidFill>
            <a:schemeClr val="tx2"/>
          </a:solidFill>
          <a:latin typeface="Arial" pitchFamily="-109"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ＭＳ Ｐゴシック" pitchFamily="-112" charset="-128"/>
          <a:cs typeface="ＭＳ Ｐゴシック" pitchFamily="-112" charset="-128"/>
        </a:defRPr>
      </a:lvl1pPr>
      <a:lvl2pPr marL="538163" indent="-266700" algn="l" rtl="0" eaLnBrk="0" fontAlgn="base" hangingPunct="0">
        <a:spcBef>
          <a:spcPct val="0"/>
        </a:spcBef>
        <a:spcAft>
          <a:spcPct val="75000"/>
        </a:spcAft>
        <a:buChar char="•"/>
        <a:defRPr sz="2000">
          <a:solidFill>
            <a:schemeClr val="tx1"/>
          </a:solidFill>
          <a:latin typeface="+mn-lt"/>
          <a:ea typeface="ＭＳ Ｐゴシック" pitchFamily="-109" charset="-128"/>
        </a:defRPr>
      </a:lvl2pPr>
      <a:lvl3pPr marL="809625" indent="-269875" algn="l" rtl="0" eaLnBrk="0" fontAlgn="base" hangingPunct="0">
        <a:spcBef>
          <a:spcPct val="0"/>
        </a:spcBef>
        <a:spcAft>
          <a:spcPct val="75000"/>
        </a:spcAft>
        <a:buChar char="•"/>
        <a:defRPr sz="2000">
          <a:solidFill>
            <a:schemeClr val="tx1"/>
          </a:solidFill>
          <a:latin typeface="+mn-lt"/>
          <a:ea typeface="ＭＳ Ｐゴシック" pitchFamily="-109" charset="-128"/>
        </a:defRPr>
      </a:lvl3pPr>
      <a:lvl4pPr marL="1079500" indent="-268288" algn="l" rtl="0" eaLnBrk="0" fontAlgn="base" hangingPunct="0">
        <a:spcBef>
          <a:spcPct val="0"/>
        </a:spcBef>
        <a:spcAft>
          <a:spcPct val="75000"/>
        </a:spcAft>
        <a:buChar char="•"/>
        <a:defRPr sz="2000">
          <a:solidFill>
            <a:schemeClr val="tx1"/>
          </a:solidFill>
          <a:latin typeface="+mn-lt"/>
          <a:ea typeface="ＭＳ Ｐゴシック" pitchFamily="-109" charset="-128"/>
        </a:defRPr>
      </a:lvl4pPr>
      <a:lvl5pPr marL="1350963" indent="-269875" algn="l" rtl="0" eaLnBrk="0" fontAlgn="base" hangingPunct="0">
        <a:spcBef>
          <a:spcPct val="0"/>
        </a:spcBef>
        <a:spcAft>
          <a:spcPct val="75000"/>
        </a:spcAft>
        <a:buChar char="•"/>
        <a:defRPr sz="2000">
          <a:solidFill>
            <a:schemeClr val="tx1"/>
          </a:solidFill>
          <a:latin typeface="+mn-lt"/>
          <a:ea typeface="ＭＳ Ｐゴシック" pitchFamily="-109" charset="-128"/>
        </a:defRPr>
      </a:lvl5pPr>
      <a:lvl6pPr marL="1808163" indent="-269875" algn="l" rtl="0" fontAlgn="base">
        <a:spcBef>
          <a:spcPct val="0"/>
        </a:spcBef>
        <a:spcAft>
          <a:spcPct val="75000"/>
        </a:spcAft>
        <a:buChar char="•"/>
        <a:defRPr sz="2000">
          <a:solidFill>
            <a:schemeClr val="tx1"/>
          </a:solidFill>
          <a:latin typeface="+mn-lt"/>
          <a:ea typeface="ＭＳ Ｐゴシック" pitchFamily="-109" charset="-128"/>
        </a:defRPr>
      </a:lvl6pPr>
      <a:lvl7pPr marL="2265363" indent="-269875" algn="l" rtl="0" fontAlgn="base">
        <a:spcBef>
          <a:spcPct val="0"/>
        </a:spcBef>
        <a:spcAft>
          <a:spcPct val="75000"/>
        </a:spcAft>
        <a:buChar char="•"/>
        <a:defRPr sz="2000">
          <a:solidFill>
            <a:schemeClr val="tx1"/>
          </a:solidFill>
          <a:latin typeface="+mn-lt"/>
          <a:ea typeface="ＭＳ Ｐゴシック" pitchFamily="-109" charset="-128"/>
        </a:defRPr>
      </a:lvl7pPr>
      <a:lvl8pPr marL="2722563" indent="-269875" algn="l" rtl="0" fontAlgn="base">
        <a:spcBef>
          <a:spcPct val="0"/>
        </a:spcBef>
        <a:spcAft>
          <a:spcPct val="75000"/>
        </a:spcAft>
        <a:buChar char="•"/>
        <a:defRPr sz="2000">
          <a:solidFill>
            <a:schemeClr val="tx1"/>
          </a:solidFill>
          <a:latin typeface="+mn-lt"/>
          <a:ea typeface="ＭＳ Ｐゴシック" pitchFamily="-109" charset="-128"/>
        </a:defRPr>
      </a:lvl8pPr>
      <a:lvl9pPr marL="3179763" indent="-269875" algn="l" rtl="0" fontAlgn="base">
        <a:spcBef>
          <a:spcPct val="0"/>
        </a:spcBef>
        <a:spcAft>
          <a:spcPct val="7500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c331@cam.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pag.org.uk/child-poverty/child-poverty-facts-and-figures" TargetMode="External"/><Relationship Id="rId2" Type="http://schemas.openxmlformats.org/officeDocument/2006/relationships/hyperlink" Target="https://www.imf.org/en/Publications/fandd/issues/2022/03/Global-inequalities-Stanle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uttontrust.com/wp-content/uploads/2024/02/Closing-the-attainment-gap.pdf" TargetMode="External"/><Relationship Id="rId2" Type="http://schemas.openxmlformats.org/officeDocument/2006/relationships/hyperlink" Target="https://explore-education-statistics.service.gov.uk/data-tables/fast-track/04a60084-9dff-4b28-9e9f-08dd0afc3a2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suwt.org.uk/news/campaigns/teacher-wellbeing-survey.html" TargetMode="External"/><Relationship Id="rId2" Type="http://schemas.openxmlformats.org/officeDocument/2006/relationships/hyperlink" Target="https://cls.ucl.ac.uk/wp-content/uploads/2020/11/Mental-ill-health-at-age-17-&#8211;-CLS-briefing-paper-&#8211;-websit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C21F461C-F161-4AFA-9C99-08882B48A4C1}"/>
              </a:ext>
            </a:extLst>
          </p:cNvPr>
          <p:cNvSpPr>
            <a:spLocks noGrp="1" noChangeArrowheads="1"/>
          </p:cNvSpPr>
          <p:nvPr>
            <p:ph type="ctrTitle"/>
          </p:nvPr>
        </p:nvSpPr>
        <p:spPr>
          <a:xfrm>
            <a:off x="384175" y="2016125"/>
            <a:ext cx="8378825" cy="955675"/>
          </a:xfrm>
        </p:spPr>
        <p:txBody>
          <a:bodyPr/>
          <a:lstStyle/>
          <a:p>
            <a:pPr eaLnBrk="1" hangingPunct="1"/>
            <a:br>
              <a:rPr lang="en-GB" altLang="en-US">
                <a:ea typeface="ＭＳ Ｐゴシック" panose="020B0600070205080204" pitchFamily="34" charset="-128"/>
              </a:rPr>
            </a:br>
            <a:endParaRPr lang="en-GB" altLang="en-US">
              <a:ea typeface="ＭＳ Ｐゴシック" panose="020B0600070205080204" pitchFamily="34" charset="-128"/>
            </a:endParaRPr>
          </a:p>
        </p:txBody>
      </p:sp>
      <p:sp>
        <p:nvSpPr>
          <p:cNvPr id="15362" name="Rectangle 3">
            <a:extLst>
              <a:ext uri="{FF2B5EF4-FFF2-40B4-BE49-F238E27FC236}">
                <a16:creationId xmlns:a16="http://schemas.microsoft.com/office/drawing/2014/main" id="{41CE1A9E-9A14-4A09-9C77-10CC84791C20}"/>
              </a:ext>
            </a:extLst>
          </p:cNvPr>
          <p:cNvSpPr>
            <a:spLocks noGrp="1" noChangeArrowheads="1"/>
          </p:cNvSpPr>
          <p:nvPr>
            <p:ph type="subTitle" idx="1"/>
          </p:nvPr>
        </p:nvSpPr>
        <p:spPr>
          <a:xfrm>
            <a:off x="265906" y="1942193"/>
            <a:ext cx="8378825" cy="3124200"/>
          </a:xfrm>
        </p:spPr>
        <p:txBody>
          <a:bodyPr/>
          <a:lstStyle/>
          <a:p>
            <a:pPr algn="ctr" eaLnBrk="1" hangingPunct="1"/>
            <a:endParaRPr lang="en-GB" altLang="en-US" sz="3200" dirty="0">
              <a:ea typeface="ＭＳ Ｐゴシック" panose="020B0600070205080204" pitchFamily="34" charset="-128"/>
            </a:endParaRPr>
          </a:p>
          <a:p>
            <a:pPr algn="ctr" eaLnBrk="1" hangingPunct="1"/>
            <a:r>
              <a:rPr lang="en-GB" altLang="en-US" sz="3200" dirty="0">
                <a:ea typeface="ＭＳ Ｐゴシック" panose="020B0600070205080204" pitchFamily="34" charset="-128"/>
              </a:rPr>
              <a:t>Why Positive Peace? </a:t>
            </a:r>
          </a:p>
          <a:p>
            <a:pPr algn="ctr" eaLnBrk="1" hangingPunct="1"/>
            <a:r>
              <a:rPr lang="en-GB" altLang="en-US" dirty="0">
                <a:ea typeface="ＭＳ Ｐゴシック" panose="020B0600070205080204" pitchFamily="34" charset="-128"/>
              </a:rPr>
              <a:t>Prof H</a:t>
            </a:r>
            <a:r>
              <a:rPr lang="en-US" altLang="en-US" dirty="0" err="1">
                <a:ea typeface="ＭＳ Ｐゴシック" panose="020B0600070205080204" pitchFamily="34" charset="-128"/>
              </a:rPr>
              <a:t>i</a:t>
            </a:r>
            <a:r>
              <a:rPr lang="en-GB" altLang="en-US" dirty="0" err="1">
                <a:ea typeface="ＭＳ Ｐゴシック" panose="020B0600070205080204" pitchFamily="34" charset="-128"/>
              </a:rPr>
              <a:t>lary</a:t>
            </a:r>
            <a:r>
              <a:rPr lang="en-GB" altLang="en-US" dirty="0">
                <a:ea typeface="ＭＳ Ｐゴシック" panose="020B0600070205080204" pitchFamily="34" charset="-128"/>
              </a:rPr>
              <a:t> Cremin</a:t>
            </a:r>
          </a:p>
          <a:p>
            <a:pPr algn="ctr" eaLnBrk="1" hangingPunct="1"/>
            <a:r>
              <a:rPr lang="en-GB" altLang="en-US" sz="2400" i="1" dirty="0">
                <a:ea typeface="ＭＳ Ｐゴシック" panose="020B0600070205080204" pitchFamily="34" charset="-128"/>
                <a:hlinkClick r:id="rId3"/>
              </a:rPr>
              <a:t>hc331@cam.ac.uk</a:t>
            </a:r>
            <a:endParaRPr lang="en-GB" altLang="en-US" sz="2400" i="1" dirty="0">
              <a:ea typeface="ＭＳ Ｐゴシック" panose="020B0600070205080204" pitchFamily="34" charset="-128"/>
            </a:endParaRPr>
          </a:p>
        </p:txBody>
      </p:sp>
      <p:sp>
        <p:nvSpPr>
          <p:cNvPr id="15363" name="Rectangle 4">
            <a:extLst>
              <a:ext uri="{FF2B5EF4-FFF2-40B4-BE49-F238E27FC236}">
                <a16:creationId xmlns:a16="http://schemas.microsoft.com/office/drawing/2014/main" id="{3342E198-1A4F-4F25-92D8-AFFBD6D662B5}"/>
              </a:ext>
            </a:extLst>
          </p:cNvPr>
          <p:cNvSpPr>
            <a:spLocks noChangeArrowheads="1"/>
          </p:cNvSpPr>
          <p:nvPr/>
        </p:nvSpPr>
        <p:spPr bwMode="auto">
          <a:xfrm>
            <a:off x="152400" y="5410200"/>
            <a:ext cx="86058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
                <a:solidFill>
                  <a:srgbClr val="000000"/>
                </a:solidFill>
                <a:miter lim="800000"/>
                <a:headEnd/>
                <a:tailEnd/>
              </a14:hiddenLine>
            </a:ext>
          </a:extLst>
        </p:spPr>
        <p:txBody>
          <a:bodyPr wrap="none"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a:solidFill>
                  <a:schemeClr val="tx2"/>
                </a:solidFill>
              </a:rPr>
              <a:t>Faculty of Education</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E164-E7AB-CD43-A84B-D5AA181B97ED}"/>
              </a:ext>
            </a:extLst>
          </p:cNvPr>
          <p:cNvSpPr>
            <a:spLocks noGrp="1"/>
          </p:cNvSpPr>
          <p:nvPr>
            <p:ph type="title"/>
          </p:nvPr>
        </p:nvSpPr>
        <p:spPr/>
        <p:txBody>
          <a:bodyPr/>
          <a:lstStyle/>
          <a:p>
            <a:r>
              <a:rPr lang="en-US" dirty="0"/>
              <a:t>From indirect violence to positive peace in schools</a:t>
            </a:r>
          </a:p>
        </p:txBody>
      </p:sp>
      <p:pic>
        <p:nvPicPr>
          <p:cNvPr id="40963" name="Content Placeholder 3">
            <a:extLst>
              <a:ext uri="{FF2B5EF4-FFF2-40B4-BE49-F238E27FC236}">
                <a16:creationId xmlns:a16="http://schemas.microsoft.com/office/drawing/2014/main" id="{BBD24BFD-62BF-B649-941B-087D785932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4175" y="1320995"/>
            <a:ext cx="3440107" cy="4910419"/>
          </a:xfrm>
        </p:spPr>
      </p:pic>
      <p:pic>
        <p:nvPicPr>
          <p:cNvPr id="5" name="Picture 2" descr="220px-Johan_Galtung,_2012_(cropped).JPG">
            <a:extLst>
              <a:ext uri="{FF2B5EF4-FFF2-40B4-BE49-F238E27FC236}">
                <a16:creationId xmlns:a16="http://schemas.microsoft.com/office/drawing/2014/main" id="{755B577A-6A5C-064F-9D96-DE355A0FC0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1207" y="1206781"/>
            <a:ext cx="2089026" cy="2950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BB3C9BE-22F5-F54C-AEC5-74AEF0DCD582}"/>
              </a:ext>
            </a:extLst>
          </p:cNvPr>
          <p:cNvSpPr txBox="1"/>
          <p:nvPr/>
        </p:nvSpPr>
        <p:spPr>
          <a:xfrm>
            <a:off x="4067944" y="4293096"/>
            <a:ext cx="4896544" cy="1477328"/>
          </a:xfrm>
          <a:prstGeom prst="rect">
            <a:avLst/>
          </a:prstGeom>
          <a:noFill/>
        </p:spPr>
        <p:txBody>
          <a:bodyPr wrap="square" rtlCol="0">
            <a:spAutoFit/>
          </a:bodyPr>
          <a:lstStyle/>
          <a:p>
            <a:r>
              <a:rPr lang="en-US" b="1" dirty="0"/>
              <a:t>Johan Galtung</a:t>
            </a:r>
          </a:p>
          <a:p>
            <a:pPr marL="285750" indent="-285750">
              <a:buFont typeface="Arial" panose="020B0604020202020204" pitchFamily="34" charset="0"/>
              <a:buChar char="•"/>
            </a:pPr>
            <a:r>
              <a:rPr lang="en-US" dirty="0"/>
              <a:t>1930 - 2024</a:t>
            </a:r>
          </a:p>
          <a:p>
            <a:pPr marL="285750" indent="-285750">
              <a:buFont typeface="Arial" panose="020B0604020202020204" pitchFamily="34" charset="0"/>
              <a:buChar char="•"/>
            </a:pPr>
            <a:r>
              <a:rPr lang="en-US" dirty="0"/>
              <a:t>Main founder of PRIO (Peace Research Institute Oslo</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70B68-4277-E6B1-632E-F5328BA8578F}"/>
              </a:ext>
            </a:extLst>
          </p:cNvPr>
          <p:cNvSpPr>
            <a:spLocks noGrp="1"/>
          </p:cNvSpPr>
          <p:nvPr>
            <p:ph type="title"/>
          </p:nvPr>
        </p:nvSpPr>
        <p:spPr>
          <a:xfrm>
            <a:off x="827584" y="332656"/>
            <a:ext cx="7933239"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r>
              <a:rPr lang="en-US" dirty="0"/>
              <a:t>From peace-keeping to peace-building in schools</a:t>
            </a:r>
          </a:p>
        </p:txBody>
      </p:sp>
      <p:graphicFrame>
        <p:nvGraphicFramePr>
          <p:cNvPr id="4" name="Table 3">
            <a:extLst>
              <a:ext uri="{FF2B5EF4-FFF2-40B4-BE49-F238E27FC236}">
                <a16:creationId xmlns:a16="http://schemas.microsoft.com/office/drawing/2014/main" id="{E6824889-78B6-24AA-A822-F97C4AD4E2D5}"/>
              </a:ext>
            </a:extLst>
          </p:cNvPr>
          <p:cNvGraphicFramePr>
            <a:graphicFrameLocks noGrp="1"/>
          </p:cNvGraphicFramePr>
          <p:nvPr>
            <p:extLst>
              <p:ext uri="{D42A27DB-BD31-4B8C-83A1-F6EECF244321}">
                <p14:modId xmlns:p14="http://schemas.microsoft.com/office/powerpoint/2010/main" val="4180861221"/>
              </p:ext>
            </p:extLst>
          </p:nvPr>
        </p:nvGraphicFramePr>
        <p:xfrm>
          <a:off x="426721" y="1445894"/>
          <a:ext cx="8334102" cy="4326655"/>
        </p:xfrm>
        <a:graphic>
          <a:graphicData uri="http://schemas.openxmlformats.org/drawingml/2006/table">
            <a:tbl>
              <a:tblPr firstRow="1" firstCol="1" bandRow="1"/>
              <a:tblGrid>
                <a:gridCol w="1027610">
                  <a:extLst>
                    <a:ext uri="{9D8B030D-6E8A-4147-A177-3AD203B41FA5}">
                      <a16:colId xmlns:a16="http://schemas.microsoft.com/office/drawing/2014/main" val="1024086489"/>
                    </a:ext>
                  </a:extLst>
                </a:gridCol>
                <a:gridCol w="1738194">
                  <a:extLst>
                    <a:ext uri="{9D8B030D-6E8A-4147-A177-3AD203B41FA5}">
                      <a16:colId xmlns:a16="http://schemas.microsoft.com/office/drawing/2014/main" val="208754297"/>
                    </a:ext>
                  </a:extLst>
                </a:gridCol>
                <a:gridCol w="1907228">
                  <a:extLst>
                    <a:ext uri="{9D8B030D-6E8A-4147-A177-3AD203B41FA5}">
                      <a16:colId xmlns:a16="http://schemas.microsoft.com/office/drawing/2014/main" val="3815692743"/>
                    </a:ext>
                  </a:extLst>
                </a:gridCol>
                <a:gridCol w="2173165">
                  <a:extLst>
                    <a:ext uri="{9D8B030D-6E8A-4147-A177-3AD203B41FA5}">
                      <a16:colId xmlns:a16="http://schemas.microsoft.com/office/drawing/2014/main" val="1909480555"/>
                    </a:ext>
                  </a:extLst>
                </a:gridCol>
                <a:gridCol w="1487905">
                  <a:extLst>
                    <a:ext uri="{9D8B030D-6E8A-4147-A177-3AD203B41FA5}">
                      <a16:colId xmlns:a16="http://schemas.microsoft.com/office/drawing/2014/main" val="2214323776"/>
                    </a:ext>
                  </a:extLst>
                </a:gridCol>
              </a:tblGrid>
              <a:tr h="632219">
                <a:tc>
                  <a:txBody>
                    <a:bodyPr/>
                    <a:lstStyle/>
                    <a:p>
                      <a:pPr algn="l" fontAlgn="t">
                        <a:spcBef>
                          <a:spcPts val="0"/>
                        </a:spcBef>
                        <a:spcAft>
                          <a:spcPts val="0"/>
                        </a:spcAft>
                      </a:pP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Inner Peace</a:t>
                      </a:r>
                      <a:endParaRPr lang="en-GB" sz="1300" b="0" i="0" u="none" strike="noStrike" dirty="0">
                        <a:solidFill>
                          <a:srgbClr val="0070C0"/>
                        </a:solidFill>
                        <a:effectLst/>
                        <a:latin typeface="+mn-lt"/>
                      </a:endParaRPr>
                    </a:p>
                    <a:p>
                      <a:pPr algn="ctr" fontAlgn="t">
                        <a:spcBef>
                          <a:spcPts val="0"/>
                        </a:spcBef>
                        <a:spcAft>
                          <a:spcPts val="0"/>
                        </a:spcAft>
                      </a:pPr>
                      <a:r>
                        <a:rPr lang="en-GB" sz="1300" b="0" i="1" u="none" strike="noStrike" dirty="0">
                          <a:solidFill>
                            <a:srgbClr val="0070C0"/>
                          </a:solidFill>
                          <a:effectLst/>
                          <a:latin typeface="+mn-lt"/>
                          <a:ea typeface="Times New Roman" panose="02020603050405020304" pitchFamily="18" charset="0"/>
                          <a:cs typeface="Times New Roman" panose="02020603050405020304" pitchFamily="18" charset="0"/>
                        </a:rPr>
                        <a:t>Wellbeing</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Outer Peace</a:t>
                      </a:r>
                      <a:endParaRPr lang="en-GB" sz="1300" b="0" i="0" u="none" strike="noStrike" dirty="0">
                        <a:solidFill>
                          <a:srgbClr val="0070C0"/>
                        </a:solidFill>
                        <a:effectLst/>
                        <a:latin typeface="+mn-lt"/>
                      </a:endParaRPr>
                    </a:p>
                    <a:p>
                      <a:pPr algn="ctr" fontAlgn="t">
                        <a:spcBef>
                          <a:spcPts val="0"/>
                        </a:spcBef>
                        <a:spcAft>
                          <a:spcPts val="0"/>
                        </a:spcAft>
                      </a:pPr>
                      <a:r>
                        <a:rPr lang="en-GB" sz="1300" b="0" i="1" u="none" strike="noStrike" dirty="0">
                          <a:solidFill>
                            <a:srgbClr val="0070C0"/>
                          </a:solidFill>
                          <a:effectLst/>
                          <a:latin typeface="+mn-lt"/>
                          <a:ea typeface="Times New Roman" panose="02020603050405020304" pitchFamily="18" charset="0"/>
                          <a:cs typeface="Times New Roman" panose="02020603050405020304" pitchFamily="18" charset="0"/>
                        </a:rPr>
                        <a:t>Relationships</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Community and Global Peace</a:t>
                      </a:r>
                      <a:endParaRPr lang="en-GB" sz="1300" b="0" i="0" u="none" strike="noStrike" dirty="0">
                        <a:solidFill>
                          <a:srgbClr val="0070C0"/>
                        </a:solidFill>
                        <a:effectLst/>
                        <a:latin typeface="+mn-lt"/>
                      </a:endParaRPr>
                    </a:p>
                    <a:p>
                      <a:pPr algn="ctr" fontAlgn="t">
                        <a:spcBef>
                          <a:spcPts val="0"/>
                        </a:spcBef>
                        <a:spcAft>
                          <a:spcPts val="0"/>
                        </a:spcAft>
                      </a:pPr>
                      <a:r>
                        <a:rPr lang="en-GB" sz="1300" b="0" i="1" u="none" strike="noStrike" dirty="0">
                          <a:solidFill>
                            <a:srgbClr val="0070C0"/>
                          </a:solidFill>
                          <a:effectLst/>
                          <a:latin typeface="+mn-lt"/>
                          <a:ea typeface="Times New Roman" panose="02020603050405020304" pitchFamily="18" charset="0"/>
                          <a:cs typeface="Times New Roman" panose="02020603050405020304" pitchFamily="18" charset="0"/>
                        </a:rPr>
                        <a:t>Citizenship</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Ecological Peace</a:t>
                      </a:r>
                      <a:endParaRPr lang="en-GB" sz="1300" b="0" i="0" u="none" strike="noStrike" dirty="0">
                        <a:solidFill>
                          <a:srgbClr val="0070C0"/>
                        </a:solidFill>
                        <a:effectLst/>
                        <a:latin typeface="+mn-lt"/>
                      </a:endParaRPr>
                    </a:p>
                    <a:p>
                      <a:pPr algn="ctr" fontAlgn="t">
                        <a:spcBef>
                          <a:spcPts val="0"/>
                        </a:spcBef>
                        <a:spcAft>
                          <a:spcPts val="0"/>
                        </a:spcAft>
                      </a:pPr>
                      <a:r>
                        <a:rPr lang="en-GB" sz="1300" b="0" i="1" u="none" strike="noStrike" dirty="0">
                          <a:solidFill>
                            <a:srgbClr val="0070C0"/>
                          </a:solidFill>
                          <a:effectLst/>
                          <a:latin typeface="+mn-lt"/>
                          <a:ea typeface="Times New Roman" panose="02020603050405020304" pitchFamily="18" charset="0"/>
                          <a:cs typeface="Times New Roman" panose="02020603050405020304" pitchFamily="18" charset="0"/>
                        </a:rPr>
                        <a:t>Planetary Care</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071459"/>
                  </a:ext>
                </a:extLst>
              </a:tr>
              <a:tr h="1721339">
                <a:tc>
                  <a:txBody>
                    <a:bodyPr/>
                    <a:lstStyle/>
                    <a:p>
                      <a:pPr algn="l" fontAlgn="t">
                        <a:spcBef>
                          <a:spcPts val="0"/>
                        </a:spcBef>
                        <a:spcAft>
                          <a:spcPts val="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Peace-building</a:t>
                      </a:r>
                      <a:endParaRPr lang="en-GB" sz="1300" b="0" i="0" u="none" strike="noStrike" dirty="0">
                        <a:solidFill>
                          <a:srgbClr val="0070C0"/>
                        </a:solidFill>
                        <a:effectLst/>
                        <a:latin typeface="+mn-lt"/>
                      </a:endParaRPr>
                    </a:p>
                    <a:p>
                      <a:pPr algn="l" fontAlgn="t">
                        <a:spcBef>
                          <a:spcPts val="0"/>
                        </a:spcBef>
                        <a:spcAft>
                          <a:spcPts val="0"/>
                        </a:spcAft>
                      </a:pPr>
                      <a:r>
                        <a:rPr lang="en-GB" sz="1300" b="0" i="1" u="none" strike="noStrike" dirty="0">
                          <a:solidFill>
                            <a:srgbClr val="0070C0"/>
                          </a:solidFill>
                          <a:effectLst/>
                          <a:latin typeface="+mn-lt"/>
                          <a:cs typeface="Times New Roman" panose="02020603050405020304" pitchFamily="18" charset="0"/>
                        </a:rPr>
                        <a:t>Learning and growing</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Learning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self-awareness, self-acceptance and self-control.</a:t>
                      </a:r>
                      <a:endParaRPr lang="en-GB" sz="1300" b="0" i="0" u="none" strike="noStrike" dirty="0">
                        <a:solidFill>
                          <a:srgbClr val="0070C0"/>
                        </a:solidFill>
                        <a:effectLst/>
                        <a:latin typeface="+mn-lt"/>
                        <a:cs typeface="Times New Roman" panose="02020603050405020304" pitchFamily="18" charset="0"/>
                      </a:endParaRPr>
                    </a:p>
                    <a:p>
                      <a:pPr algn="l" fontAlgn="t">
                        <a:spcBef>
                          <a:spcPts val="0"/>
                        </a:spcBef>
                        <a:spcAft>
                          <a:spcPts val="300"/>
                        </a:spcAft>
                      </a:pPr>
                      <a:r>
                        <a:rPr lang="en-GB" sz="1300" b="1" i="0" u="none" strike="noStrike" dirty="0">
                          <a:solidFill>
                            <a:srgbClr val="0070C0"/>
                          </a:solidFill>
                          <a:effectLst/>
                          <a:latin typeface="+mn-lt"/>
                          <a:cs typeface="Times New Roman" panose="02020603050405020304" pitchFamily="18" charset="0"/>
                        </a:rPr>
                        <a:t>Growing</a:t>
                      </a:r>
                      <a:r>
                        <a:rPr lang="en-GB" sz="1300" b="0" i="0" u="none" strike="noStrike" dirty="0">
                          <a:solidFill>
                            <a:srgbClr val="0070C0"/>
                          </a:solidFill>
                          <a:effectLst/>
                          <a:latin typeface="+mn-lt"/>
                          <a:cs typeface="Times New Roman" panose="02020603050405020304" pitchFamily="18" charset="0"/>
                        </a:rPr>
                        <a:t> and reaching potential </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Developing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healthy relationships for learning and life</a:t>
                      </a: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Reaching out</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across communities and the world.</a:t>
                      </a:r>
                      <a:endParaRPr lang="en-GB" sz="1300" b="0" i="0" u="none" strike="noStrike" dirty="0">
                        <a:solidFill>
                          <a:srgbClr val="0070C0"/>
                        </a:solidFill>
                        <a:effectLst/>
                        <a:latin typeface="+mn-lt"/>
                        <a:ea typeface="+mn-ea"/>
                        <a:cs typeface="+mn-cs"/>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Learning </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to care for the planet.</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893878"/>
                  </a:ext>
                </a:extLst>
              </a:tr>
              <a:tr h="1043699">
                <a:tc>
                  <a:txBody>
                    <a:bodyPr/>
                    <a:lstStyle/>
                    <a:p>
                      <a:pPr algn="l" fontAlgn="t">
                        <a:spcBef>
                          <a:spcPts val="0"/>
                        </a:spcBef>
                        <a:spcAft>
                          <a:spcPts val="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Peace-making</a:t>
                      </a:r>
                      <a:endParaRPr lang="en-GB" sz="1300" b="0" i="0" u="none" strike="noStrike" dirty="0">
                        <a:solidFill>
                          <a:srgbClr val="0070C0"/>
                        </a:solidFill>
                        <a:effectLst/>
                        <a:latin typeface="+mn-lt"/>
                      </a:endParaRPr>
                    </a:p>
                    <a:p>
                      <a:pPr algn="l" fontAlgn="t">
                        <a:spcBef>
                          <a:spcPts val="0"/>
                        </a:spcBef>
                        <a:spcAft>
                          <a:spcPts val="0"/>
                        </a:spcAft>
                      </a:pPr>
                      <a:r>
                        <a:rPr lang="en-GB" sz="1300" b="0" i="1" u="none" strike="noStrike" dirty="0">
                          <a:solidFill>
                            <a:srgbClr val="0070C0"/>
                          </a:solidFill>
                          <a:effectLst/>
                          <a:latin typeface="+mn-lt"/>
                          <a:ea typeface="Times New Roman" panose="02020603050405020304" pitchFamily="18" charset="0"/>
                          <a:cs typeface="Times New Roman" panose="02020603050405020304" pitchFamily="18" charset="0"/>
                        </a:rPr>
                        <a:t>Restoration</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Restoring </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mental health and wellbeing</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Resolving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conflict well</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Engaging </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in local and global peace-making</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Rewilding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and </a:t>
                      </a: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reconnecting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with Nature.</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292510"/>
                  </a:ext>
                </a:extLst>
              </a:tr>
              <a:tr h="883679">
                <a:tc>
                  <a:txBody>
                    <a:bodyPr/>
                    <a:lstStyle/>
                    <a:p>
                      <a:pPr algn="l" fontAlgn="t">
                        <a:spcBef>
                          <a:spcPts val="0"/>
                        </a:spcBef>
                        <a:spcAft>
                          <a:spcPts val="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Peace-keeping</a:t>
                      </a:r>
                      <a:endParaRPr lang="en-GB" sz="1300" b="0" i="0" u="none" strike="noStrike" dirty="0">
                        <a:solidFill>
                          <a:srgbClr val="0070C0"/>
                        </a:solidFill>
                        <a:effectLst/>
                        <a:latin typeface="+mn-lt"/>
                      </a:endParaRPr>
                    </a:p>
                    <a:p>
                      <a:pPr algn="l" fontAlgn="t">
                        <a:spcBef>
                          <a:spcPts val="0"/>
                        </a:spcBef>
                        <a:spcAft>
                          <a:spcPts val="0"/>
                        </a:spcAft>
                      </a:pPr>
                      <a:r>
                        <a:rPr lang="en-GB" sz="1300" b="0" i="1" u="none" strike="noStrike" dirty="0">
                          <a:solidFill>
                            <a:srgbClr val="0070C0"/>
                          </a:solidFill>
                          <a:effectLst/>
                          <a:latin typeface="+mn-lt"/>
                          <a:ea typeface="Times New Roman" panose="02020603050405020304" pitchFamily="18" charset="0"/>
                          <a:cs typeface="Times New Roman" panose="02020603050405020304" pitchFamily="18" charset="0"/>
                        </a:rPr>
                        <a:t>Preservation</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Protecting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personal boundaries </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Protecting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and respecting others</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Protecting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rights and responsibilities from the local to the global</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300"/>
                        </a:spcAft>
                      </a:pPr>
                      <a:r>
                        <a:rPr lang="en-GB" sz="1300" b="1" i="0" u="none" strike="noStrike" dirty="0">
                          <a:solidFill>
                            <a:srgbClr val="0070C0"/>
                          </a:solidFill>
                          <a:effectLst/>
                          <a:latin typeface="+mn-lt"/>
                          <a:ea typeface="Times New Roman" panose="02020603050405020304" pitchFamily="18" charset="0"/>
                          <a:cs typeface="Times New Roman" panose="02020603050405020304" pitchFamily="18" charset="0"/>
                        </a:rPr>
                        <a:t>Protecting</a:t>
                      </a:r>
                      <a:r>
                        <a:rPr lang="en-GB" sz="1300" b="0" i="0" u="none" strike="noStrike" dirty="0">
                          <a:solidFill>
                            <a:srgbClr val="0070C0"/>
                          </a:solidFill>
                          <a:effectLst/>
                          <a:latin typeface="+mn-lt"/>
                          <a:ea typeface="Times New Roman" panose="02020603050405020304" pitchFamily="18" charset="0"/>
                          <a:cs typeface="Times New Roman" panose="02020603050405020304" pitchFamily="18" charset="0"/>
                        </a:rPr>
                        <a:t> the planet and its ecosystems.</a:t>
                      </a:r>
                      <a:endParaRPr lang="en-GB" sz="1300" b="0" i="0" u="none" strike="noStrike" dirty="0">
                        <a:solidFill>
                          <a:srgbClr val="0070C0"/>
                        </a:solidFill>
                        <a:effectLst/>
                        <a:latin typeface="+mn-lt"/>
                      </a:endParaRPr>
                    </a:p>
                  </a:txBody>
                  <a:tcPr marL="41789" marR="41789" marT="41789" marB="4178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3392820"/>
                  </a:ext>
                </a:extLst>
              </a:tr>
            </a:tbl>
          </a:graphicData>
        </a:graphic>
      </p:graphicFrame>
    </p:spTree>
    <p:extLst>
      <p:ext uri="{BB962C8B-B14F-4D97-AF65-F5344CB8AC3E}">
        <p14:creationId xmlns:p14="http://schemas.microsoft.com/office/powerpoint/2010/main" val="360568553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D42B-4EA0-A72D-6774-10A89AFAE036}"/>
              </a:ext>
            </a:extLst>
          </p:cNvPr>
          <p:cNvSpPr>
            <a:spLocks noGrp="1"/>
          </p:cNvSpPr>
          <p:nvPr>
            <p:ph type="title"/>
          </p:nvPr>
        </p:nvSpPr>
        <p:spPr>
          <a:xfrm>
            <a:off x="251520" y="188640"/>
            <a:ext cx="8496944" cy="864096"/>
          </a:xfrm>
        </p:spPr>
        <p:txBody>
          <a:bodyPr/>
          <a:lstStyle/>
          <a:p>
            <a:r>
              <a:rPr lang="en-GB" dirty="0"/>
              <a:t>From inner peace to ecological peace</a:t>
            </a:r>
            <a:r>
              <a:rPr lang="en-GB"/>
              <a:t>: Students know </a:t>
            </a:r>
            <a:r>
              <a:rPr lang="en-GB" dirty="0"/>
              <a:t>how to…….</a:t>
            </a:r>
          </a:p>
        </p:txBody>
      </p:sp>
      <p:sp>
        <p:nvSpPr>
          <p:cNvPr id="9" name="Content Placeholder 8">
            <a:extLst>
              <a:ext uri="{FF2B5EF4-FFF2-40B4-BE49-F238E27FC236}">
                <a16:creationId xmlns:a16="http://schemas.microsoft.com/office/drawing/2014/main" id="{3C3257EC-C1BA-3D56-C7C1-D014D2576B00}"/>
              </a:ext>
            </a:extLst>
          </p:cNvPr>
          <p:cNvSpPr>
            <a:spLocks noGrp="1"/>
          </p:cNvSpPr>
          <p:nvPr>
            <p:ph idx="1"/>
          </p:nvPr>
        </p:nvSpPr>
        <p:spPr>
          <a:xfrm>
            <a:off x="251520" y="1412776"/>
            <a:ext cx="8375650" cy="4752528"/>
          </a:xfrm>
        </p:spPr>
        <p:txBody>
          <a:bodyPr/>
          <a:lstStyle/>
          <a:p>
            <a:pPr marL="0" indent="0">
              <a:spcAft>
                <a:spcPts val="1200"/>
              </a:spcAft>
              <a:buNone/>
            </a:pPr>
            <a:r>
              <a:rPr lang="en-GB" sz="1800" b="1" dirty="0"/>
              <a:t>Inner Peace</a:t>
            </a:r>
          </a:p>
          <a:p>
            <a:pPr>
              <a:spcAft>
                <a:spcPts val="1200"/>
              </a:spcAft>
            </a:pPr>
            <a:r>
              <a:rPr lang="en-GB" sz="1600" dirty="0"/>
              <a:t>Protect personal boundaries, mental health and wellbeing</a:t>
            </a:r>
          </a:p>
          <a:p>
            <a:pPr>
              <a:spcAft>
                <a:spcPts val="1200"/>
              </a:spcAft>
            </a:pPr>
            <a:r>
              <a:rPr lang="en-GB" sz="1600" dirty="0"/>
              <a:t>Accept, control, understand, and express themselves</a:t>
            </a:r>
            <a:endParaRPr lang="en-GB" sz="1800" b="1" dirty="0"/>
          </a:p>
          <a:p>
            <a:pPr marL="0" indent="0">
              <a:spcAft>
                <a:spcPts val="1200"/>
              </a:spcAft>
              <a:buNone/>
            </a:pPr>
            <a:r>
              <a:rPr lang="en-GB" sz="1800" b="1" dirty="0"/>
              <a:t>Outer Peace</a:t>
            </a:r>
          </a:p>
          <a:p>
            <a:pPr>
              <a:spcAft>
                <a:spcPts val="1200"/>
              </a:spcAft>
            </a:pPr>
            <a:r>
              <a:rPr lang="en-GB" sz="1600" dirty="0"/>
              <a:t>Resolve conflict well, using a range of strategies</a:t>
            </a:r>
          </a:p>
          <a:p>
            <a:pPr>
              <a:spcAft>
                <a:spcPts val="1200"/>
              </a:spcAft>
            </a:pPr>
            <a:r>
              <a:rPr lang="en-GB" sz="1600" dirty="0"/>
              <a:t>Maintain healthy relationships and work well with diverse others.</a:t>
            </a:r>
            <a:endParaRPr lang="en-GB" sz="1800" b="1" dirty="0"/>
          </a:p>
          <a:p>
            <a:pPr marL="0" indent="0">
              <a:spcAft>
                <a:spcPts val="1200"/>
              </a:spcAft>
              <a:buNone/>
            </a:pPr>
            <a:r>
              <a:rPr lang="en-GB" sz="1800" b="1" dirty="0"/>
              <a:t>Community and Global Peace</a:t>
            </a:r>
          </a:p>
          <a:p>
            <a:pPr>
              <a:spcAft>
                <a:spcPts val="1200"/>
              </a:spcAft>
            </a:pPr>
            <a:r>
              <a:rPr lang="en-GB" sz="1600" dirty="0"/>
              <a:t>Protect a peaceful school community</a:t>
            </a:r>
          </a:p>
          <a:p>
            <a:pPr>
              <a:spcAft>
                <a:spcPts val="1200"/>
              </a:spcAft>
            </a:pPr>
            <a:r>
              <a:rPr lang="en-GB" sz="1600" dirty="0"/>
              <a:t>Work for peace at local, national and global levels</a:t>
            </a:r>
          </a:p>
          <a:p>
            <a:pPr marL="0" indent="0">
              <a:spcAft>
                <a:spcPts val="1200"/>
              </a:spcAft>
              <a:buNone/>
            </a:pPr>
            <a:r>
              <a:rPr lang="en-GB" b="1" dirty="0"/>
              <a:t>Ecological Peace</a:t>
            </a:r>
          </a:p>
          <a:p>
            <a:pPr>
              <a:spcAft>
                <a:spcPts val="1200"/>
              </a:spcAft>
            </a:pPr>
            <a:r>
              <a:rPr lang="en-GB" sz="1600" dirty="0"/>
              <a:t>Protect the planet and its ecosystems</a:t>
            </a:r>
          </a:p>
          <a:p>
            <a:pPr>
              <a:spcAft>
                <a:spcPts val="1200"/>
              </a:spcAft>
            </a:pPr>
            <a:r>
              <a:rPr lang="en-GB" sz="1600" dirty="0"/>
              <a:t>Reconnect with Nature</a:t>
            </a:r>
          </a:p>
          <a:p>
            <a:pPr marL="0" indent="0">
              <a:spcAft>
                <a:spcPts val="600"/>
              </a:spcAft>
              <a:buNone/>
            </a:pPr>
            <a:endParaRPr lang="en-GB" sz="1600" dirty="0"/>
          </a:p>
        </p:txBody>
      </p:sp>
    </p:spTree>
    <p:extLst>
      <p:ext uri="{BB962C8B-B14F-4D97-AF65-F5344CB8AC3E}">
        <p14:creationId xmlns:p14="http://schemas.microsoft.com/office/powerpoint/2010/main" val="15350529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7"/>
          <p:cNvSpPr/>
          <p:nvPr/>
        </p:nvSpPr>
        <p:spPr>
          <a:xfrm>
            <a:off x="4320254" y="1037251"/>
            <a:ext cx="2223300" cy="2071500"/>
          </a:xfrm>
          <a:prstGeom prst="rect">
            <a:avLst/>
          </a:prstGeom>
          <a:solidFill>
            <a:srgbClr val="EA9999"/>
          </a:solidFill>
          <a:ln>
            <a:noFill/>
          </a:ln>
        </p:spPr>
        <p:txBody>
          <a:bodyPr spcFirstLastPara="1" wrap="square" lIns="91425" tIns="91425" rIns="91425" bIns="91425" anchor="t" anchorCtr="0">
            <a:noAutofit/>
          </a:bodyPr>
          <a:lstStyle/>
          <a:p>
            <a:endParaRPr sz="1400" b="1">
              <a:solidFill>
                <a:srgbClr val="134F5C"/>
              </a:solidFill>
              <a:latin typeface="Oswald"/>
              <a:ea typeface="Oswald"/>
              <a:cs typeface="Oswald"/>
              <a:sym typeface="Oswald"/>
            </a:endParaRPr>
          </a:p>
        </p:txBody>
      </p:sp>
      <p:sp>
        <p:nvSpPr>
          <p:cNvPr id="385" name="Google Shape;385;p67"/>
          <p:cNvSpPr/>
          <p:nvPr/>
        </p:nvSpPr>
        <p:spPr>
          <a:xfrm>
            <a:off x="6554998" y="1037286"/>
            <a:ext cx="2223300" cy="2071500"/>
          </a:xfrm>
          <a:prstGeom prst="rect">
            <a:avLst/>
          </a:prstGeom>
          <a:solidFill>
            <a:srgbClr val="0072CF"/>
          </a:solidFill>
          <a:ln>
            <a:noFill/>
          </a:ln>
        </p:spPr>
        <p:txBody>
          <a:bodyPr spcFirstLastPara="1" wrap="square" lIns="91425" tIns="91425" rIns="91425" bIns="91425" anchor="t" anchorCtr="0">
            <a:noAutofit/>
          </a:bodyPr>
          <a:lstStyle/>
          <a:p>
            <a:endParaRPr sz="1400">
              <a:solidFill>
                <a:srgbClr val="134F5C"/>
              </a:solidFill>
              <a:latin typeface="Oswald"/>
              <a:ea typeface="Oswald"/>
              <a:cs typeface="Oswald"/>
              <a:sym typeface="Oswald"/>
            </a:endParaRPr>
          </a:p>
        </p:txBody>
      </p:sp>
      <p:sp>
        <p:nvSpPr>
          <p:cNvPr id="386" name="Google Shape;386;p67"/>
          <p:cNvSpPr/>
          <p:nvPr/>
        </p:nvSpPr>
        <p:spPr>
          <a:xfrm>
            <a:off x="4320255" y="3142926"/>
            <a:ext cx="2223300" cy="2082900"/>
          </a:xfrm>
          <a:prstGeom prst="rect">
            <a:avLst/>
          </a:prstGeom>
          <a:solidFill>
            <a:srgbClr val="B4A7D6"/>
          </a:solidFill>
          <a:ln>
            <a:noFill/>
          </a:ln>
        </p:spPr>
        <p:txBody>
          <a:bodyPr spcFirstLastPara="1" wrap="square" lIns="91425" tIns="91425" rIns="91425" bIns="91425" anchor="t" anchorCtr="0">
            <a:noAutofit/>
          </a:bodyPr>
          <a:lstStyle/>
          <a:p>
            <a:endParaRPr sz="1400">
              <a:latin typeface="Oswald"/>
              <a:ea typeface="Oswald"/>
              <a:cs typeface="Oswald"/>
              <a:sym typeface="Oswald"/>
            </a:endParaRPr>
          </a:p>
        </p:txBody>
      </p:sp>
      <p:sp>
        <p:nvSpPr>
          <p:cNvPr id="387" name="Google Shape;387;p67"/>
          <p:cNvSpPr/>
          <p:nvPr/>
        </p:nvSpPr>
        <p:spPr>
          <a:xfrm>
            <a:off x="6554998" y="3142961"/>
            <a:ext cx="2223300" cy="2082900"/>
          </a:xfrm>
          <a:prstGeom prst="rect">
            <a:avLst/>
          </a:prstGeom>
          <a:solidFill>
            <a:srgbClr val="B6D7A8"/>
          </a:solidFill>
          <a:ln>
            <a:noFill/>
          </a:ln>
        </p:spPr>
        <p:txBody>
          <a:bodyPr spcFirstLastPara="1" wrap="square" lIns="91425" tIns="91425" rIns="91425" bIns="91425" anchor="t" anchorCtr="0">
            <a:noAutofit/>
          </a:bodyPr>
          <a:lstStyle/>
          <a:p>
            <a:endParaRPr sz="1400" b="1">
              <a:solidFill>
                <a:srgbClr val="134F5C"/>
              </a:solidFill>
              <a:latin typeface="Oswald"/>
              <a:ea typeface="Oswald"/>
              <a:cs typeface="Oswald"/>
              <a:sym typeface="Oswald"/>
            </a:endParaRPr>
          </a:p>
        </p:txBody>
      </p:sp>
      <p:sp>
        <p:nvSpPr>
          <p:cNvPr id="388" name="Google Shape;388;p67"/>
          <p:cNvSpPr/>
          <p:nvPr/>
        </p:nvSpPr>
        <p:spPr>
          <a:xfrm>
            <a:off x="5016031" y="3373674"/>
            <a:ext cx="843000" cy="2055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NEGLECTFUL</a:t>
            </a:r>
            <a:endParaRPr sz="1000">
              <a:solidFill>
                <a:srgbClr val="EEFF41"/>
              </a:solidFill>
              <a:latin typeface="Oswald Light"/>
              <a:ea typeface="Oswald Light"/>
              <a:cs typeface="Oswald Light"/>
              <a:sym typeface="Oswald Light"/>
            </a:endParaRPr>
          </a:p>
        </p:txBody>
      </p:sp>
      <p:sp>
        <p:nvSpPr>
          <p:cNvPr id="389" name="Google Shape;389;p67"/>
          <p:cNvSpPr/>
          <p:nvPr/>
        </p:nvSpPr>
        <p:spPr>
          <a:xfrm>
            <a:off x="7290227" y="3392735"/>
            <a:ext cx="843000" cy="2055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PERMISSIVE</a:t>
            </a:r>
            <a:endParaRPr sz="1000">
              <a:solidFill>
                <a:srgbClr val="EEFF41"/>
              </a:solidFill>
              <a:latin typeface="Oswald Light"/>
              <a:ea typeface="Oswald Light"/>
              <a:cs typeface="Oswald Light"/>
              <a:sym typeface="Oswald Light"/>
            </a:endParaRPr>
          </a:p>
        </p:txBody>
      </p:sp>
      <p:sp>
        <p:nvSpPr>
          <p:cNvPr id="390" name="Google Shape;390;p67"/>
          <p:cNvSpPr/>
          <p:nvPr/>
        </p:nvSpPr>
        <p:spPr>
          <a:xfrm>
            <a:off x="5016031" y="2648713"/>
            <a:ext cx="843000" cy="2055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authoritarian</a:t>
            </a:r>
            <a:endParaRPr sz="1000">
              <a:solidFill>
                <a:srgbClr val="EEFF41"/>
              </a:solidFill>
              <a:latin typeface="Oswald Light"/>
              <a:ea typeface="Oswald Light"/>
              <a:cs typeface="Oswald Light"/>
              <a:sym typeface="Oswald Light"/>
            </a:endParaRPr>
          </a:p>
        </p:txBody>
      </p:sp>
      <p:sp>
        <p:nvSpPr>
          <p:cNvPr id="391" name="Google Shape;391;p67"/>
          <p:cNvSpPr/>
          <p:nvPr/>
        </p:nvSpPr>
        <p:spPr>
          <a:xfrm>
            <a:off x="7290227" y="2607613"/>
            <a:ext cx="843000" cy="2055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authoritative</a:t>
            </a:r>
            <a:endParaRPr sz="1000">
              <a:solidFill>
                <a:srgbClr val="EEFF41"/>
              </a:solidFill>
              <a:latin typeface="Oswald Light"/>
              <a:ea typeface="Oswald Light"/>
              <a:cs typeface="Oswald Light"/>
              <a:sym typeface="Oswald Light"/>
            </a:endParaRPr>
          </a:p>
        </p:txBody>
      </p:sp>
      <p:sp>
        <p:nvSpPr>
          <p:cNvPr id="392" name="Google Shape;392;p67"/>
          <p:cNvSpPr/>
          <p:nvPr/>
        </p:nvSpPr>
        <p:spPr>
          <a:xfrm>
            <a:off x="5016047" y="1242795"/>
            <a:ext cx="843000" cy="2055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PUNITIVE</a:t>
            </a:r>
            <a:endParaRPr sz="1000">
              <a:solidFill>
                <a:srgbClr val="EEFF41"/>
              </a:solidFill>
              <a:latin typeface="Oswald Light"/>
              <a:ea typeface="Oswald Light"/>
              <a:cs typeface="Oswald Light"/>
              <a:sym typeface="Oswald Light"/>
            </a:endParaRPr>
          </a:p>
        </p:txBody>
      </p:sp>
      <p:sp>
        <p:nvSpPr>
          <p:cNvPr id="393" name="Google Shape;393;p67"/>
          <p:cNvSpPr/>
          <p:nvPr/>
        </p:nvSpPr>
        <p:spPr>
          <a:xfrm>
            <a:off x="7213355" y="1231241"/>
            <a:ext cx="906600" cy="2286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RESTORATIVE</a:t>
            </a:r>
            <a:endParaRPr sz="1000">
              <a:solidFill>
                <a:srgbClr val="EEFF41"/>
              </a:solidFill>
              <a:latin typeface="Oswald Light"/>
              <a:ea typeface="Oswald Light"/>
              <a:cs typeface="Oswald Light"/>
              <a:sym typeface="Oswald Light"/>
            </a:endParaRPr>
          </a:p>
        </p:txBody>
      </p:sp>
      <p:sp>
        <p:nvSpPr>
          <p:cNvPr id="394" name="Google Shape;394;p67"/>
          <p:cNvSpPr/>
          <p:nvPr/>
        </p:nvSpPr>
        <p:spPr>
          <a:xfrm>
            <a:off x="7258431" y="4575635"/>
            <a:ext cx="906600" cy="2286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paternalistic</a:t>
            </a:r>
            <a:endParaRPr sz="1000">
              <a:solidFill>
                <a:srgbClr val="EEFF41"/>
              </a:solidFill>
              <a:latin typeface="Oswald Light"/>
              <a:ea typeface="Oswald Light"/>
              <a:cs typeface="Oswald Light"/>
              <a:sym typeface="Oswald Light"/>
            </a:endParaRPr>
          </a:p>
        </p:txBody>
      </p:sp>
      <p:sp>
        <p:nvSpPr>
          <p:cNvPr id="395" name="Google Shape;395;p67"/>
          <p:cNvSpPr/>
          <p:nvPr/>
        </p:nvSpPr>
        <p:spPr>
          <a:xfrm>
            <a:off x="5016047" y="4540631"/>
            <a:ext cx="843000" cy="2055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irresponsible</a:t>
            </a:r>
            <a:endParaRPr sz="1000">
              <a:solidFill>
                <a:srgbClr val="EEFF41"/>
              </a:solidFill>
              <a:latin typeface="Oswald Light"/>
              <a:ea typeface="Oswald Light"/>
              <a:cs typeface="Oswald Light"/>
              <a:sym typeface="Oswald Light"/>
            </a:endParaRPr>
          </a:p>
        </p:txBody>
      </p:sp>
      <p:sp>
        <p:nvSpPr>
          <p:cNvPr id="396" name="Google Shape;396;p67"/>
          <p:cNvSpPr/>
          <p:nvPr/>
        </p:nvSpPr>
        <p:spPr>
          <a:xfrm>
            <a:off x="4539641" y="3911177"/>
            <a:ext cx="1795800" cy="409500"/>
          </a:xfrm>
          <a:prstGeom prst="rect">
            <a:avLst/>
          </a:prstGeom>
          <a:solidFill>
            <a:srgbClr val="D0E0E3">
              <a:alpha val="52980"/>
            </a:srgbClr>
          </a:solidFill>
          <a:ln>
            <a:noFill/>
          </a:ln>
        </p:spPr>
        <p:txBody>
          <a:bodyPr spcFirstLastPara="1" wrap="square" lIns="91425" tIns="91425" rIns="91425" bIns="91425" anchor="ctr" anchorCtr="0">
            <a:noAutofit/>
          </a:bodyPr>
          <a:lstStyle/>
          <a:p>
            <a:pPr algn="ctr"/>
            <a:r>
              <a:rPr lang="en-GB" sz="2000">
                <a:solidFill>
                  <a:srgbClr val="0C343D"/>
                </a:solidFill>
                <a:latin typeface="Oswald"/>
                <a:ea typeface="Oswald"/>
                <a:cs typeface="Oswald"/>
                <a:sym typeface="Oswald"/>
              </a:rPr>
              <a:t>NOT</a:t>
            </a:r>
            <a:endParaRPr sz="2000">
              <a:solidFill>
                <a:srgbClr val="0C343D"/>
              </a:solidFill>
              <a:latin typeface="Oswald"/>
              <a:ea typeface="Oswald"/>
              <a:cs typeface="Oswald"/>
              <a:sym typeface="Oswald"/>
            </a:endParaRPr>
          </a:p>
        </p:txBody>
      </p:sp>
      <p:sp>
        <p:nvSpPr>
          <p:cNvPr id="397" name="Google Shape;397;p67"/>
          <p:cNvSpPr/>
          <p:nvPr/>
        </p:nvSpPr>
        <p:spPr>
          <a:xfrm>
            <a:off x="6768755" y="1868259"/>
            <a:ext cx="1795800" cy="409500"/>
          </a:xfrm>
          <a:prstGeom prst="rect">
            <a:avLst/>
          </a:prstGeom>
          <a:solidFill>
            <a:srgbClr val="D0E0E3">
              <a:alpha val="52980"/>
            </a:srgbClr>
          </a:solidFill>
          <a:ln>
            <a:noFill/>
          </a:ln>
        </p:spPr>
        <p:txBody>
          <a:bodyPr spcFirstLastPara="1" wrap="square" lIns="91425" tIns="91425" rIns="91425" bIns="91425" anchor="ctr" anchorCtr="0">
            <a:noAutofit/>
          </a:bodyPr>
          <a:lstStyle/>
          <a:p>
            <a:pPr algn="ctr"/>
            <a:r>
              <a:rPr lang="en-GB" sz="2000">
                <a:solidFill>
                  <a:srgbClr val="0C343D"/>
                </a:solidFill>
                <a:latin typeface="Oswald"/>
                <a:ea typeface="Oswald"/>
                <a:cs typeface="Oswald"/>
                <a:sym typeface="Oswald"/>
              </a:rPr>
              <a:t>WITH</a:t>
            </a:r>
            <a:endParaRPr sz="2000">
              <a:solidFill>
                <a:srgbClr val="0C343D"/>
              </a:solidFill>
              <a:latin typeface="Oswald"/>
              <a:ea typeface="Oswald"/>
              <a:cs typeface="Oswald"/>
              <a:sym typeface="Oswald"/>
            </a:endParaRPr>
          </a:p>
        </p:txBody>
      </p:sp>
      <p:sp>
        <p:nvSpPr>
          <p:cNvPr id="398" name="Google Shape;398;p67"/>
          <p:cNvSpPr/>
          <p:nvPr/>
        </p:nvSpPr>
        <p:spPr>
          <a:xfrm>
            <a:off x="4539647" y="1868283"/>
            <a:ext cx="1795800" cy="409500"/>
          </a:xfrm>
          <a:prstGeom prst="rect">
            <a:avLst/>
          </a:prstGeom>
          <a:solidFill>
            <a:srgbClr val="F3F3F3">
              <a:alpha val="54170"/>
            </a:srgbClr>
          </a:solidFill>
          <a:ln>
            <a:noFill/>
          </a:ln>
        </p:spPr>
        <p:txBody>
          <a:bodyPr spcFirstLastPara="1" wrap="square" lIns="91425" tIns="91425" rIns="91425" bIns="91425" anchor="ctr" anchorCtr="0">
            <a:noAutofit/>
          </a:bodyPr>
          <a:lstStyle/>
          <a:p>
            <a:pPr algn="ctr"/>
            <a:r>
              <a:rPr lang="en-GB" sz="2000">
                <a:solidFill>
                  <a:srgbClr val="0C343D"/>
                </a:solidFill>
                <a:latin typeface="Oswald"/>
                <a:ea typeface="Oswald"/>
                <a:cs typeface="Oswald"/>
                <a:sym typeface="Oswald"/>
              </a:rPr>
              <a:t>TO</a:t>
            </a:r>
            <a:endParaRPr sz="2000">
              <a:solidFill>
                <a:srgbClr val="0C343D"/>
              </a:solidFill>
              <a:latin typeface="Oswald"/>
              <a:ea typeface="Oswald"/>
              <a:cs typeface="Oswald"/>
              <a:sym typeface="Oswald"/>
            </a:endParaRPr>
          </a:p>
        </p:txBody>
      </p:sp>
      <p:sp>
        <p:nvSpPr>
          <p:cNvPr id="399" name="Google Shape;399;p67"/>
          <p:cNvSpPr/>
          <p:nvPr/>
        </p:nvSpPr>
        <p:spPr>
          <a:xfrm>
            <a:off x="6813819" y="3882163"/>
            <a:ext cx="1795800" cy="409500"/>
          </a:xfrm>
          <a:prstGeom prst="rect">
            <a:avLst/>
          </a:prstGeom>
          <a:solidFill>
            <a:srgbClr val="F3F3F3">
              <a:alpha val="54170"/>
            </a:srgbClr>
          </a:solidFill>
          <a:ln>
            <a:noFill/>
          </a:ln>
        </p:spPr>
        <p:txBody>
          <a:bodyPr spcFirstLastPara="1" wrap="square" lIns="91425" tIns="91425" rIns="91425" bIns="91425" anchor="ctr" anchorCtr="0">
            <a:noAutofit/>
          </a:bodyPr>
          <a:lstStyle/>
          <a:p>
            <a:pPr algn="ctr"/>
            <a:r>
              <a:rPr lang="en-GB" sz="2000">
                <a:solidFill>
                  <a:srgbClr val="0C343D"/>
                </a:solidFill>
                <a:latin typeface="Oswald"/>
                <a:ea typeface="Oswald"/>
                <a:cs typeface="Oswald"/>
                <a:sym typeface="Oswald"/>
              </a:rPr>
              <a:t>FOR</a:t>
            </a:r>
            <a:endParaRPr sz="2000">
              <a:solidFill>
                <a:srgbClr val="0C343D"/>
              </a:solidFill>
              <a:latin typeface="Oswald"/>
              <a:ea typeface="Oswald"/>
              <a:cs typeface="Oswald"/>
              <a:sym typeface="Oswald"/>
            </a:endParaRPr>
          </a:p>
        </p:txBody>
      </p:sp>
      <p:cxnSp>
        <p:nvCxnSpPr>
          <p:cNvPr id="400" name="Google Shape;400;p67"/>
          <p:cNvCxnSpPr>
            <a:endCxn id="401" idx="2"/>
          </p:cNvCxnSpPr>
          <p:nvPr/>
        </p:nvCxnSpPr>
        <p:spPr>
          <a:xfrm rot="10800000">
            <a:off x="4305075" y="1242800"/>
            <a:ext cx="15000" cy="3975600"/>
          </a:xfrm>
          <a:prstGeom prst="straightConnector1">
            <a:avLst/>
          </a:prstGeom>
          <a:noFill/>
          <a:ln w="38100" cap="flat" cmpd="sng">
            <a:solidFill>
              <a:srgbClr val="45818E"/>
            </a:solidFill>
            <a:prstDash val="solid"/>
            <a:round/>
            <a:headEnd type="none" w="med" len="med"/>
            <a:tailEnd type="triangle" w="med" len="med"/>
          </a:ln>
        </p:spPr>
      </p:cxnSp>
      <p:cxnSp>
        <p:nvCxnSpPr>
          <p:cNvPr id="402" name="Google Shape;402;p67"/>
          <p:cNvCxnSpPr/>
          <p:nvPr/>
        </p:nvCxnSpPr>
        <p:spPr>
          <a:xfrm>
            <a:off x="4335359" y="5225933"/>
            <a:ext cx="4088100" cy="0"/>
          </a:xfrm>
          <a:prstGeom prst="straightConnector1">
            <a:avLst/>
          </a:prstGeom>
          <a:noFill/>
          <a:ln w="38100" cap="flat" cmpd="sng">
            <a:solidFill>
              <a:srgbClr val="45818E"/>
            </a:solidFill>
            <a:prstDash val="solid"/>
            <a:round/>
            <a:headEnd type="none" w="med" len="med"/>
            <a:tailEnd type="triangle" w="med" len="med"/>
          </a:ln>
        </p:spPr>
      </p:cxnSp>
      <p:sp>
        <p:nvSpPr>
          <p:cNvPr id="401" name="Google Shape;401;p67"/>
          <p:cNvSpPr/>
          <p:nvPr/>
        </p:nvSpPr>
        <p:spPr>
          <a:xfrm>
            <a:off x="4086526" y="1037301"/>
            <a:ext cx="437100" cy="2055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HIGH</a:t>
            </a:r>
            <a:endParaRPr sz="1000">
              <a:solidFill>
                <a:srgbClr val="EEFF41"/>
              </a:solidFill>
              <a:latin typeface="Oswald Light"/>
              <a:ea typeface="Oswald Light"/>
              <a:cs typeface="Oswald Light"/>
              <a:sym typeface="Oswald Light"/>
            </a:endParaRPr>
          </a:p>
        </p:txBody>
      </p:sp>
      <p:sp>
        <p:nvSpPr>
          <p:cNvPr id="403" name="Google Shape;403;p67"/>
          <p:cNvSpPr/>
          <p:nvPr/>
        </p:nvSpPr>
        <p:spPr>
          <a:xfrm>
            <a:off x="8459675" y="5111625"/>
            <a:ext cx="437100" cy="2286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HIGH</a:t>
            </a:r>
            <a:endParaRPr sz="1000">
              <a:solidFill>
                <a:srgbClr val="EEFF41"/>
              </a:solidFill>
              <a:latin typeface="Oswald Light"/>
              <a:ea typeface="Oswald Light"/>
              <a:cs typeface="Oswald Light"/>
              <a:sym typeface="Oswald Light"/>
            </a:endParaRPr>
          </a:p>
        </p:txBody>
      </p:sp>
      <p:sp>
        <p:nvSpPr>
          <p:cNvPr id="404" name="Google Shape;404;p67"/>
          <p:cNvSpPr/>
          <p:nvPr/>
        </p:nvSpPr>
        <p:spPr>
          <a:xfrm>
            <a:off x="4158683" y="5123135"/>
            <a:ext cx="406500" cy="205500"/>
          </a:xfrm>
          <a:prstGeom prst="rect">
            <a:avLst/>
          </a:prstGeom>
          <a:solidFill>
            <a:srgbClr val="45818E"/>
          </a:solidFill>
          <a:ln>
            <a:noFill/>
          </a:ln>
        </p:spPr>
        <p:txBody>
          <a:bodyPr spcFirstLastPara="1" wrap="square" lIns="91425" tIns="91425" rIns="91425" bIns="91425" anchor="ctr" anchorCtr="0">
            <a:noAutofit/>
          </a:bodyPr>
          <a:lstStyle/>
          <a:p>
            <a:pPr algn="ctr"/>
            <a:r>
              <a:rPr lang="en-GB" sz="1000">
                <a:solidFill>
                  <a:srgbClr val="EEFF41"/>
                </a:solidFill>
                <a:latin typeface="Oswald Light"/>
                <a:ea typeface="Oswald Light"/>
                <a:cs typeface="Oswald Light"/>
                <a:sym typeface="Oswald Light"/>
              </a:rPr>
              <a:t>LOW</a:t>
            </a:r>
            <a:endParaRPr sz="1000">
              <a:solidFill>
                <a:srgbClr val="EEFF41"/>
              </a:solidFill>
              <a:latin typeface="Oswald Light"/>
              <a:ea typeface="Oswald Light"/>
              <a:cs typeface="Oswald Light"/>
              <a:sym typeface="Oswald Light"/>
            </a:endParaRPr>
          </a:p>
        </p:txBody>
      </p:sp>
      <p:sp>
        <p:nvSpPr>
          <p:cNvPr id="405" name="Google Shape;405;p67"/>
          <p:cNvSpPr/>
          <p:nvPr/>
        </p:nvSpPr>
        <p:spPr>
          <a:xfrm rot="-5400000">
            <a:off x="2402475" y="2990078"/>
            <a:ext cx="3323700" cy="423300"/>
          </a:xfrm>
          <a:prstGeom prst="rect">
            <a:avLst/>
          </a:prstGeom>
          <a:solidFill>
            <a:srgbClr val="F3F3F3">
              <a:alpha val="54170"/>
            </a:srgbClr>
          </a:solidFill>
          <a:ln>
            <a:noFill/>
          </a:ln>
        </p:spPr>
        <p:txBody>
          <a:bodyPr spcFirstLastPara="1" wrap="square" lIns="91425" tIns="91425" rIns="91425" bIns="91425" anchor="ctr" anchorCtr="0">
            <a:noAutofit/>
          </a:bodyPr>
          <a:lstStyle/>
          <a:p>
            <a:pPr algn="ctr"/>
            <a:r>
              <a:rPr lang="en-GB" sz="2000">
                <a:solidFill>
                  <a:srgbClr val="0C343D"/>
                </a:solidFill>
                <a:latin typeface="Oswald"/>
                <a:ea typeface="Oswald"/>
                <a:cs typeface="Oswald"/>
                <a:sym typeface="Oswald"/>
              </a:rPr>
              <a:t>Control (limit setting, discipline)</a:t>
            </a:r>
            <a:endParaRPr sz="2000">
              <a:solidFill>
                <a:srgbClr val="0C343D"/>
              </a:solidFill>
              <a:latin typeface="Oswald"/>
              <a:ea typeface="Oswald"/>
              <a:cs typeface="Oswald"/>
              <a:sym typeface="Oswald"/>
            </a:endParaRPr>
          </a:p>
        </p:txBody>
      </p:sp>
      <p:sp>
        <p:nvSpPr>
          <p:cNvPr id="406" name="Google Shape;406;p67"/>
          <p:cNvSpPr/>
          <p:nvPr/>
        </p:nvSpPr>
        <p:spPr>
          <a:xfrm>
            <a:off x="4794767" y="5259975"/>
            <a:ext cx="3435300" cy="409500"/>
          </a:xfrm>
          <a:prstGeom prst="rect">
            <a:avLst/>
          </a:prstGeom>
          <a:solidFill>
            <a:srgbClr val="F3F3F3">
              <a:alpha val="54170"/>
            </a:srgbClr>
          </a:solidFill>
          <a:ln>
            <a:noFill/>
          </a:ln>
        </p:spPr>
        <p:txBody>
          <a:bodyPr spcFirstLastPara="1" wrap="square" lIns="91425" tIns="91425" rIns="91425" bIns="91425" anchor="ctr" anchorCtr="0">
            <a:noAutofit/>
          </a:bodyPr>
          <a:lstStyle/>
          <a:p>
            <a:pPr algn="ctr"/>
            <a:r>
              <a:rPr lang="en-GB" sz="2000">
                <a:solidFill>
                  <a:srgbClr val="0C343D"/>
                </a:solidFill>
                <a:latin typeface="Oswald"/>
                <a:ea typeface="Oswald"/>
                <a:cs typeface="Oswald"/>
                <a:sym typeface="Oswald"/>
              </a:rPr>
              <a:t>Support (encouragement, nurture)</a:t>
            </a:r>
            <a:endParaRPr sz="2000">
              <a:solidFill>
                <a:srgbClr val="0C343D"/>
              </a:solidFill>
              <a:latin typeface="Oswald"/>
              <a:ea typeface="Oswald"/>
              <a:cs typeface="Oswald"/>
              <a:sym typeface="Oswald"/>
            </a:endParaRPr>
          </a:p>
        </p:txBody>
      </p:sp>
      <p:sp>
        <p:nvSpPr>
          <p:cNvPr id="407" name="Google Shape;407;p67"/>
          <p:cNvSpPr/>
          <p:nvPr/>
        </p:nvSpPr>
        <p:spPr>
          <a:xfrm>
            <a:off x="323505" y="2258573"/>
            <a:ext cx="3195700" cy="390873"/>
          </a:xfrm>
          <a:prstGeom prst="rect">
            <a:avLst/>
          </a:prstGeom>
        </p:spPr>
        <p:txBody>
          <a:bodyPr>
            <a:prstTxWarp prst="textPlain">
              <a:avLst/>
            </a:prstTxWarp>
          </a:bodyPr>
          <a:lstStyle/>
          <a:p>
            <a:pPr lvl="0" algn="ctr"/>
            <a:r>
              <a:rPr sz="1400">
                <a:solidFill>
                  <a:srgbClr val="0072CF"/>
                </a:solidFill>
                <a:latin typeface="EB Garamond"/>
              </a:rPr>
              <a:t>Restorative Justice</a:t>
            </a:r>
          </a:p>
        </p:txBody>
      </p:sp>
      <p:sp>
        <p:nvSpPr>
          <p:cNvPr id="408" name="Google Shape;408;p67"/>
          <p:cNvSpPr/>
          <p:nvPr/>
        </p:nvSpPr>
        <p:spPr>
          <a:xfrm>
            <a:off x="492254" y="2894971"/>
            <a:ext cx="2858207" cy="451535"/>
          </a:xfrm>
          <a:prstGeom prst="rect">
            <a:avLst/>
          </a:prstGeom>
        </p:spPr>
        <p:txBody>
          <a:bodyPr>
            <a:prstTxWarp prst="textPlain">
              <a:avLst/>
            </a:prstTxWarp>
          </a:bodyPr>
          <a:lstStyle/>
          <a:p>
            <a:pPr lvl="0" algn="ctr"/>
            <a:r>
              <a:rPr sz="1400">
                <a:solidFill>
                  <a:srgbClr val="0072CF"/>
                </a:solidFill>
                <a:latin typeface="EB Garamond"/>
              </a:rPr>
              <a:t>Social Discipline</a:t>
            </a:r>
          </a:p>
        </p:txBody>
      </p:sp>
      <p:sp>
        <p:nvSpPr>
          <p:cNvPr id="409" name="Google Shape;409;p67"/>
          <p:cNvSpPr/>
          <p:nvPr/>
        </p:nvSpPr>
        <p:spPr>
          <a:xfrm>
            <a:off x="1158568" y="3592022"/>
            <a:ext cx="1525563" cy="331581"/>
          </a:xfrm>
          <a:prstGeom prst="rect">
            <a:avLst/>
          </a:prstGeom>
        </p:spPr>
        <p:txBody>
          <a:bodyPr>
            <a:prstTxWarp prst="textPlain">
              <a:avLst/>
            </a:prstTxWarp>
          </a:bodyPr>
          <a:lstStyle/>
          <a:p>
            <a:pPr lvl="0" algn="ctr"/>
            <a:r>
              <a:rPr sz="1400">
                <a:solidFill>
                  <a:srgbClr val="0072CF"/>
                </a:solidFill>
                <a:latin typeface="EB Garamond"/>
              </a:rPr>
              <a:t>Window</a:t>
            </a:r>
          </a:p>
        </p:txBody>
      </p:sp>
      <p:sp>
        <p:nvSpPr>
          <p:cNvPr id="2" name="Title 1">
            <a:extLst>
              <a:ext uri="{FF2B5EF4-FFF2-40B4-BE49-F238E27FC236}">
                <a16:creationId xmlns:a16="http://schemas.microsoft.com/office/drawing/2014/main" id="{181DE667-467A-9122-D372-4CEF9C160EC1}"/>
              </a:ext>
            </a:extLst>
          </p:cNvPr>
          <p:cNvSpPr>
            <a:spLocks noGrp="1"/>
          </p:cNvSpPr>
          <p:nvPr>
            <p:ph type="title"/>
          </p:nvPr>
        </p:nvSpPr>
        <p:spPr/>
        <p:txBody>
          <a:bodyPr/>
          <a:lstStyle/>
          <a:p>
            <a:r>
              <a:rPr lang="en-US" dirty="0"/>
              <a:t>From punitive to peaceful relations in schools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8"/>
                                        </p:tgtEl>
                                        <p:attrNameLst>
                                          <p:attrName>style.visibility</p:attrName>
                                        </p:attrNameLst>
                                      </p:cBhvr>
                                      <p:to>
                                        <p:strVal val="visible"/>
                                      </p:to>
                                    </p:set>
                                    <p:animEffect transition="in" filter="fade">
                                      <p:cBhvr>
                                        <p:cTn id="11" dur="1000"/>
                                        <p:tgtEl>
                                          <p:spTgt spid="38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95"/>
                                        </p:tgtEl>
                                        <p:attrNameLst>
                                          <p:attrName>style.visibility</p:attrName>
                                        </p:attrNameLst>
                                      </p:cBhvr>
                                      <p:to>
                                        <p:strVal val="visible"/>
                                      </p:to>
                                    </p:set>
                                    <p:animEffect transition="in" filter="fade">
                                      <p:cBhvr>
                                        <p:cTn id="15" dur="1000"/>
                                        <p:tgtEl>
                                          <p:spTgt spid="3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8"/>
                                        </p:tgtEl>
                                        <p:attrNameLst>
                                          <p:attrName>style.visibility</p:attrName>
                                        </p:attrNameLst>
                                      </p:cBhvr>
                                      <p:to>
                                        <p:strVal val="visible"/>
                                      </p:to>
                                    </p:set>
                                    <p:animEffect transition="in" filter="fade">
                                      <p:cBhvr>
                                        <p:cTn id="20" dur="1000"/>
                                        <p:tgtEl>
                                          <p:spTgt spid="398"/>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92"/>
                                        </p:tgtEl>
                                        <p:attrNameLst>
                                          <p:attrName>style.visibility</p:attrName>
                                        </p:attrNameLst>
                                      </p:cBhvr>
                                      <p:to>
                                        <p:strVal val="visible"/>
                                      </p:to>
                                    </p:set>
                                    <p:animEffect transition="in" filter="fade">
                                      <p:cBhvr>
                                        <p:cTn id="24" dur="1000"/>
                                        <p:tgtEl>
                                          <p:spTgt spid="39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90"/>
                                        </p:tgtEl>
                                        <p:attrNameLst>
                                          <p:attrName>style.visibility</p:attrName>
                                        </p:attrNameLst>
                                      </p:cBhvr>
                                      <p:to>
                                        <p:strVal val="visible"/>
                                      </p:to>
                                    </p:set>
                                    <p:animEffect transition="in" filter="fade">
                                      <p:cBhvr>
                                        <p:cTn id="28" dur="1000"/>
                                        <p:tgtEl>
                                          <p:spTgt spid="39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9"/>
                                        </p:tgtEl>
                                        <p:attrNameLst>
                                          <p:attrName>style.visibility</p:attrName>
                                        </p:attrNameLst>
                                      </p:cBhvr>
                                      <p:to>
                                        <p:strVal val="visible"/>
                                      </p:to>
                                    </p:set>
                                    <p:animEffect transition="in" filter="fade">
                                      <p:cBhvr>
                                        <p:cTn id="33" dur="1000"/>
                                        <p:tgtEl>
                                          <p:spTgt spid="399"/>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389"/>
                                        </p:tgtEl>
                                        <p:attrNameLst>
                                          <p:attrName>style.visibility</p:attrName>
                                        </p:attrNameLst>
                                      </p:cBhvr>
                                      <p:to>
                                        <p:strVal val="visible"/>
                                      </p:to>
                                    </p:set>
                                    <p:animEffect transition="in" filter="fade">
                                      <p:cBhvr>
                                        <p:cTn id="37" dur="1000"/>
                                        <p:tgtEl>
                                          <p:spTgt spid="389"/>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94"/>
                                        </p:tgtEl>
                                        <p:attrNameLst>
                                          <p:attrName>style.visibility</p:attrName>
                                        </p:attrNameLst>
                                      </p:cBhvr>
                                      <p:to>
                                        <p:strVal val="visible"/>
                                      </p:to>
                                    </p:set>
                                    <p:animEffect transition="in" filter="fade">
                                      <p:cBhvr>
                                        <p:cTn id="41" dur="1000"/>
                                        <p:tgtEl>
                                          <p:spTgt spid="39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7"/>
                                        </p:tgtEl>
                                        <p:attrNameLst>
                                          <p:attrName>style.visibility</p:attrName>
                                        </p:attrNameLst>
                                      </p:cBhvr>
                                      <p:to>
                                        <p:strVal val="visible"/>
                                      </p:to>
                                    </p:set>
                                    <p:animEffect transition="in" filter="fade">
                                      <p:cBhvr>
                                        <p:cTn id="46" dur="1000"/>
                                        <p:tgtEl>
                                          <p:spTgt spid="397"/>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393"/>
                                        </p:tgtEl>
                                        <p:attrNameLst>
                                          <p:attrName>style.visibility</p:attrName>
                                        </p:attrNameLst>
                                      </p:cBhvr>
                                      <p:to>
                                        <p:strVal val="visible"/>
                                      </p:to>
                                    </p:set>
                                    <p:animEffect transition="in" filter="fade">
                                      <p:cBhvr>
                                        <p:cTn id="50" dur="1000"/>
                                        <p:tgtEl>
                                          <p:spTgt spid="393"/>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391"/>
                                        </p:tgtEl>
                                        <p:attrNameLst>
                                          <p:attrName>style.visibility</p:attrName>
                                        </p:attrNameLst>
                                      </p:cBhvr>
                                      <p:to>
                                        <p:strVal val="visible"/>
                                      </p:to>
                                    </p:set>
                                    <p:animEffect transition="in" filter="fade">
                                      <p:cBhvr>
                                        <p:cTn id="54" dur="1000"/>
                                        <p:tgtEl>
                                          <p:spTgt spid="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47D5-51A3-1AB3-D27D-217DE8B527B0}"/>
              </a:ext>
            </a:extLst>
          </p:cNvPr>
          <p:cNvSpPr>
            <a:spLocks noGrp="1"/>
          </p:cNvSpPr>
          <p:nvPr>
            <p:ph type="title"/>
          </p:nvPr>
        </p:nvSpPr>
        <p:spPr/>
        <p:txBody>
          <a:bodyPr/>
          <a:lstStyle/>
          <a:p>
            <a:r>
              <a:rPr lang="en-US" dirty="0"/>
              <a:t>From restorative to peaceful relations</a:t>
            </a:r>
          </a:p>
        </p:txBody>
      </p:sp>
      <p:graphicFrame>
        <p:nvGraphicFramePr>
          <p:cNvPr id="5" name="Table 4">
            <a:extLst>
              <a:ext uri="{FF2B5EF4-FFF2-40B4-BE49-F238E27FC236}">
                <a16:creationId xmlns:a16="http://schemas.microsoft.com/office/drawing/2014/main" id="{998C911D-66DA-363C-BDFE-7974270639F8}"/>
              </a:ext>
            </a:extLst>
          </p:cNvPr>
          <p:cNvGraphicFramePr>
            <a:graphicFrameLocks noGrp="1"/>
          </p:cNvGraphicFramePr>
          <p:nvPr>
            <p:extLst>
              <p:ext uri="{D42A27DB-BD31-4B8C-83A1-F6EECF244321}">
                <p14:modId xmlns:p14="http://schemas.microsoft.com/office/powerpoint/2010/main" val="2249135096"/>
              </p:ext>
            </p:extLst>
          </p:nvPr>
        </p:nvGraphicFramePr>
        <p:xfrm>
          <a:off x="384175" y="2276872"/>
          <a:ext cx="8374064" cy="2109470"/>
        </p:xfrm>
        <a:graphic>
          <a:graphicData uri="http://schemas.openxmlformats.org/drawingml/2006/table">
            <a:tbl>
              <a:tblPr firstRow="1" bandRow="1">
                <a:tableStyleId>{5C22544A-7EE6-4342-B048-85BDC9FD1C3A}</a:tableStyleId>
              </a:tblPr>
              <a:tblGrid>
                <a:gridCol w="2791913">
                  <a:extLst>
                    <a:ext uri="{9D8B030D-6E8A-4147-A177-3AD203B41FA5}">
                      <a16:colId xmlns:a16="http://schemas.microsoft.com/office/drawing/2014/main" val="3444452571"/>
                    </a:ext>
                  </a:extLst>
                </a:gridCol>
                <a:gridCol w="2791913">
                  <a:extLst>
                    <a:ext uri="{9D8B030D-6E8A-4147-A177-3AD203B41FA5}">
                      <a16:colId xmlns:a16="http://schemas.microsoft.com/office/drawing/2014/main" val="1920613587"/>
                    </a:ext>
                  </a:extLst>
                </a:gridCol>
                <a:gridCol w="2790238">
                  <a:extLst>
                    <a:ext uri="{9D8B030D-6E8A-4147-A177-3AD203B41FA5}">
                      <a16:colId xmlns:a16="http://schemas.microsoft.com/office/drawing/2014/main" val="1274269164"/>
                    </a:ext>
                  </a:extLst>
                </a:gridCol>
              </a:tblGrid>
              <a:tr h="370840">
                <a:tc>
                  <a:txBody>
                    <a:bodyPr/>
                    <a:lstStyle/>
                    <a:p>
                      <a:pPr>
                        <a:lnSpc>
                          <a:spcPct val="115000"/>
                        </a:lnSpc>
                        <a:spcAft>
                          <a:spcPts val="800"/>
                        </a:spcAft>
                      </a:pPr>
                      <a:r>
                        <a:rPr lang="en-US" sz="2000" kern="100">
                          <a:effectLst/>
                        </a:rPr>
                        <a:t>Weak</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15000"/>
                        </a:lnSpc>
                        <a:spcAft>
                          <a:spcPts val="800"/>
                        </a:spcAft>
                      </a:pPr>
                      <a:r>
                        <a:rPr lang="en-GB" sz="2000" i="1" kern="100" dirty="0">
                          <a:effectLst/>
                        </a:rPr>
                        <a:t>Discipline</a:t>
                      </a:r>
                      <a:endParaRPr lang="en-GB" sz="2000" i="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15000"/>
                        </a:lnSpc>
                        <a:spcAft>
                          <a:spcPts val="800"/>
                        </a:spcAft>
                      </a:pPr>
                      <a:r>
                        <a:rPr lang="en-US" sz="2000" kern="100">
                          <a:effectLst/>
                        </a:rPr>
                        <a:t>Strong</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67595863"/>
                  </a:ext>
                </a:extLst>
              </a:tr>
              <a:tr h="370840">
                <a:tc>
                  <a:txBody>
                    <a:bodyPr/>
                    <a:lstStyle/>
                    <a:p>
                      <a:pPr>
                        <a:lnSpc>
                          <a:spcPct val="115000"/>
                        </a:lnSpc>
                        <a:spcAft>
                          <a:spcPts val="800"/>
                        </a:spcAft>
                      </a:pPr>
                      <a:r>
                        <a:rPr lang="en-US" sz="2000" kern="100" dirty="0">
                          <a:effectLst/>
                        </a:rPr>
                        <a:t>Dictator</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15000"/>
                        </a:lnSpc>
                        <a:spcAft>
                          <a:spcPts val="800"/>
                        </a:spcAft>
                      </a:pPr>
                      <a:r>
                        <a:rPr lang="en-GB" sz="2000" i="1" kern="100" dirty="0">
                          <a:effectLst/>
                        </a:rPr>
                        <a:t>Punitive (To)</a:t>
                      </a:r>
                      <a:endParaRPr lang="en-GB" sz="2000" i="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15000"/>
                        </a:lnSpc>
                        <a:spcAft>
                          <a:spcPts val="800"/>
                        </a:spcAft>
                      </a:pPr>
                      <a:r>
                        <a:rPr lang="en-US" sz="2000" kern="100">
                          <a:effectLst/>
                        </a:rPr>
                        <a:t>Warrior</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371482338"/>
                  </a:ext>
                </a:extLst>
              </a:tr>
              <a:tr h="370840">
                <a:tc>
                  <a:txBody>
                    <a:bodyPr/>
                    <a:lstStyle/>
                    <a:p>
                      <a:pPr>
                        <a:lnSpc>
                          <a:spcPct val="115000"/>
                        </a:lnSpc>
                        <a:spcAft>
                          <a:spcPts val="800"/>
                        </a:spcAft>
                      </a:pPr>
                      <a:r>
                        <a:rPr lang="en-US" sz="2000" kern="100">
                          <a:effectLst/>
                        </a:rPr>
                        <a:t>Bystander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15000"/>
                        </a:lnSpc>
                        <a:spcAft>
                          <a:spcPts val="800"/>
                        </a:spcAft>
                      </a:pPr>
                      <a:r>
                        <a:rPr lang="en-GB" sz="2000" i="1" kern="100" dirty="0">
                          <a:effectLst/>
                        </a:rPr>
                        <a:t>Neglectful (Not)</a:t>
                      </a:r>
                      <a:endParaRPr lang="en-GB" sz="2000" i="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15000"/>
                        </a:lnSpc>
                        <a:spcAft>
                          <a:spcPts val="800"/>
                        </a:spcAft>
                      </a:pPr>
                      <a:r>
                        <a:rPr lang="en-US" sz="2000" kern="100">
                          <a:effectLst/>
                        </a:rPr>
                        <a:t>Peacekeeper</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304142029"/>
                  </a:ext>
                </a:extLst>
              </a:tr>
              <a:tr h="370840">
                <a:tc>
                  <a:txBody>
                    <a:bodyPr/>
                    <a:lstStyle/>
                    <a:p>
                      <a:pPr>
                        <a:lnSpc>
                          <a:spcPct val="115000"/>
                        </a:lnSpc>
                        <a:spcAft>
                          <a:spcPts val="800"/>
                        </a:spcAft>
                      </a:pPr>
                      <a:r>
                        <a:rPr lang="en-US" sz="2000" kern="100">
                          <a:effectLst/>
                        </a:rPr>
                        <a:t>Servant</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15000"/>
                        </a:lnSpc>
                        <a:spcAft>
                          <a:spcPts val="800"/>
                        </a:spcAft>
                      </a:pPr>
                      <a:r>
                        <a:rPr lang="en-GB" sz="2000" i="1" kern="100" dirty="0">
                          <a:effectLst/>
                        </a:rPr>
                        <a:t>Permissive (For)</a:t>
                      </a:r>
                      <a:endParaRPr lang="en-GB" sz="2000" i="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15000"/>
                        </a:lnSpc>
                        <a:spcAft>
                          <a:spcPts val="800"/>
                        </a:spcAft>
                      </a:pPr>
                      <a:r>
                        <a:rPr lang="en-US" sz="2000" kern="100">
                          <a:effectLst/>
                        </a:rPr>
                        <a:t>Facilitator</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859332257"/>
                  </a:ext>
                </a:extLst>
              </a:tr>
              <a:tr h="370840">
                <a:tc>
                  <a:txBody>
                    <a:bodyPr/>
                    <a:lstStyle/>
                    <a:p>
                      <a:pPr>
                        <a:lnSpc>
                          <a:spcPct val="115000"/>
                        </a:lnSpc>
                        <a:spcAft>
                          <a:spcPts val="800"/>
                        </a:spcAft>
                      </a:pPr>
                      <a:r>
                        <a:rPr lang="en-GB" sz="2000" kern="100" dirty="0">
                          <a:effectLst/>
                        </a:rPr>
                        <a:t>Hero</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tc>
                <a:tc>
                  <a:txBody>
                    <a:bodyPr/>
                    <a:lstStyle/>
                    <a:p>
                      <a:pPr>
                        <a:lnSpc>
                          <a:spcPct val="115000"/>
                        </a:lnSpc>
                        <a:spcAft>
                          <a:spcPts val="800"/>
                        </a:spcAft>
                      </a:pPr>
                      <a:r>
                        <a:rPr lang="en-GB" sz="2000" i="1" kern="100" dirty="0">
                          <a:effectLst/>
                        </a:rPr>
                        <a:t>Restorative (With)</a:t>
                      </a:r>
                      <a:endParaRPr lang="en-GB" sz="2000" i="1" kern="100" dirty="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a:lnSpc>
                          <a:spcPct val="115000"/>
                        </a:lnSpc>
                        <a:spcAft>
                          <a:spcPts val="800"/>
                        </a:spcAft>
                      </a:pPr>
                      <a:r>
                        <a:rPr lang="en-GB" sz="2000" kern="100" dirty="0">
                          <a:effectLst/>
                        </a:rPr>
                        <a:t>Peacemaker</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576971328"/>
                  </a:ext>
                </a:extLst>
              </a:tr>
            </a:tbl>
          </a:graphicData>
        </a:graphic>
      </p:graphicFrame>
    </p:spTree>
    <p:extLst>
      <p:ext uri="{BB962C8B-B14F-4D97-AF65-F5344CB8AC3E}">
        <p14:creationId xmlns:p14="http://schemas.microsoft.com/office/powerpoint/2010/main" val="122417143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D22224-DFDC-8E4C-8284-B0D5C9A2DDB0}"/>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357113D8-7B49-FDEF-8E29-49806548C54C}"/>
              </a:ext>
            </a:extLst>
          </p:cNvPr>
          <p:cNvSpPr>
            <a:spLocks noGrp="1"/>
          </p:cNvSpPr>
          <p:nvPr>
            <p:ph type="title"/>
          </p:nvPr>
        </p:nvSpPr>
        <p:spPr/>
        <p:txBody>
          <a:bodyPr/>
          <a:lstStyle/>
          <a:p>
            <a:r>
              <a:rPr lang="en-US" dirty="0"/>
              <a:t>From weak silence to strong silence </a:t>
            </a:r>
          </a:p>
        </p:txBody>
      </p:sp>
      <p:sp>
        <p:nvSpPr>
          <p:cNvPr id="2" name="TextBox 1">
            <a:extLst>
              <a:ext uri="{FF2B5EF4-FFF2-40B4-BE49-F238E27FC236}">
                <a16:creationId xmlns:a16="http://schemas.microsoft.com/office/drawing/2014/main" id="{423CA5DB-C574-8BD6-86F9-A144966A6947}"/>
              </a:ext>
            </a:extLst>
          </p:cNvPr>
          <p:cNvSpPr txBox="1"/>
          <p:nvPr/>
        </p:nvSpPr>
        <p:spPr>
          <a:xfrm>
            <a:off x="179512" y="5085184"/>
            <a:ext cx="7860234" cy="1200329"/>
          </a:xfrm>
          <a:prstGeom prst="rect">
            <a:avLst/>
          </a:prstGeom>
          <a:noFill/>
        </p:spPr>
        <p:txBody>
          <a:bodyPr wrap="square" rtlCol="0">
            <a:spAutoFit/>
          </a:bodyPr>
          <a:lstStyle/>
          <a:p>
            <a:r>
              <a:rPr lang="en-US" dirty="0"/>
              <a:t>Martin Buber</a:t>
            </a:r>
          </a:p>
          <a:p>
            <a:r>
              <a:rPr lang="en-US" dirty="0"/>
              <a:t> I-it → I-thou</a:t>
            </a:r>
          </a:p>
          <a:p>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Buber, M. (1937).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I and Thou</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Arial Unicode MS" panose="020B0604020202020204" pitchFamily="34" charset="-128"/>
                <a:cs typeface="Times New Roman" panose="02020603050405020304" pitchFamily="18" charset="0"/>
              </a:rPr>
              <a:t>Edinburgh: T. &amp; T. Clark.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12836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3F90-1317-9E97-A688-2068C108B786}"/>
              </a:ext>
            </a:extLst>
          </p:cNvPr>
          <p:cNvSpPr>
            <a:spLocks noGrp="1"/>
          </p:cNvSpPr>
          <p:nvPr>
            <p:ph type="title"/>
          </p:nvPr>
        </p:nvSpPr>
        <p:spPr>
          <a:xfrm>
            <a:off x="384174" y="398462"/>
            <a:ext cx="8436297" cy="582265"/>
          </a:xfrm>
        </p:spPr>
        <p:txBody>
          <a:bodyPr/>
          <a:lstStyle/>
          <a:p>
            <a:r>
              <a:rPr lang="en-US" sz="3600" dirty="0"/>
              <a:t>Thank you! 		hc331@cam.ac.uk</a:t>
            </a:r>
            <a:br>
              <a:rPr lang="en-US" sz="3600" dirty="0"/>
            </a:br>
            <a:r>
              <a:rPr lang="en-US" sz="3600" dirty="0"/>
              <a:t>       </a:t>
            </a:r>
            <a:endParaRPr lang="en-US" sz="2000" dirty="0"/>
          </a:p>
        </p:txBody>
      </p:sp>
      <p:pic>
        <p:nvPicPr>
          <p:cNvPr id="3" name="Content Placeholder 3">
            <a:extLst>
              <a:ext uri="{FF2B5EF4-FFF2-40B4-BE49-F238E27FC236}">
                <a16:creationId xmlns:a16="http://schemas.microsoft.com/office/drawing/2014/main" id="{7931E5E1-8D38-69BC-82EF-962730228C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121681" y="2153665"/>
            <a:ext cx="1809974" cy="2550669"/>
          </a:xfrm>
          <a:prstGeom prst="rect">
            <a:avLst/>
          </a:prstGeom>
        </p:spPr>
      </p:pic>
      <p:pic>
        <p:nvPicPr>
          <p:cNvPr id="6" name="Picture 2" descr="Rewilding Education: Rethinking the Place of Schools Now and in the Future book cover">
            <a:extLst>
              <a:ext uri="{FF2B5EF4-FFF2-40B4-BE49-F238E27FC236}">
                <a16:creationId xmlns:a16="http://schemas.microsoft.com/office/drawing/2014/main" id="{4C1C0009-FC39-FC6A-E99B-B24D56E94BE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80112" y="2153665"/>
            <a:ext cx="2222500"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05315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C7A6DF8F-FC20-CAD6-7770-641B3C50A614}"/>
              </a:ext>
            </a:extLst>
          </p:cNvPr>
          <p:cNvCxnSpPr/>
          <p:nvPr/>
        </p:nvCxnSpPr>
        <p:spPr>
          <a:xfrm>
            <a:off x="5140325" y="1912938"/>
            <a:ext cx="1219200" cy="8588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55C66D-75A1-36CC-803F-15AA094FA463}"/>
              </a:ext>
            </a:extLst>
          </p:cNvPr>
          <p:cNvCxnSpPr/>
          <p:nvPr/>
        </p:nvCxnSpPr>
        <p:spPr>
          <a:xfrm flipH="1">
            <a:off x="2517775" y="1846263"/>
            <a:ext cx="1552575" cy="847725"/>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88F824-472D-9AFF-CF38-6717F5AF4073}"/>
              </a:ext>
            </a:extLst>
          </p:cNvPr>
          <p:cNvSpPr txBox="1">
            <a:spLocks noChangeArrowheads="1"/>
          </p:cNvSpPr>
          <p:nvPr/>
        </p:nvSpPr>
        <p:spPr bwMode="auto">
          <a:xfrm rot="-1772869">
            <a:off x="2081213" y="1779588"/>
            <a:ext cx="20589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rgbClr val="000000"/>
                </a:solidFill>
                <a:latin typeface="Calibri" panose="020F0502020204030204" pitchFamily="34" charset="0"/>
              </a:rPr>
              <a:t>Constructive</a:t>
            </a:r>
          </a:p>
        </p:txBody>
      </p:sp>
      <p:sp>
        <p:nvSpPr>
          <p:cNvPr id="10" name="TextBox 9">
            <a:extLst>
              <a:ext uri="{FF2B5EF4-FFF2-40B4-BE49-F238E27FC236}">
                <a16:creationId xmlns:a16="http://schemas.microsoft.com/office/drawing/2014/main" id="{908060F5-E416-BB34-3482-558F71C892B9}"/>
              </a:ext>
            </a:extLst>
          </p:cNvPr>
          <p:cNvSpPr txBox="1">
            <a:spLocks noChangeArrowheads="1"/>
          </p:cNvSpPr>
          <p:nvPr/>
        </p:nvSpPr>
        <p:spPr bwMode="auto">
          <a:xfrm rot="2082610">
            <a:off x="5040313" y="1871663"/>
            <a:ext cx="1936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rgbClr val="000000"/>
                </a:solidFill>
                <a:latin typeface="Calibri" panose="020F0502020204030204" pitchFamily="34" charset="0"/>
              </a:rPr>
              <a:t>Destructive</a:t>
            </a:r>
          </a:p>
        </p:txBody>
      </p:sp>
      <p:cxnSp>
        <p:nvCxnSpPr>
          <p:cNvPr id="14" name="Straight Arrow Connector 13">
            <a:extLst>
              <a:ext uri="{FF2B5EF4-FFF2-40B4-BE49-F238E27FC236}">
                <a16:creationId xmlns:a16="http://schemas.microsoft.com/office/drawing/2014/main" id="{C7153A46-C4D3-F043-3171-B9B759798D85}"/>
              </a:ext>
            </a:extLst>
          </p:cNvPr>
          <p:cNvCxnSpPr/>
          <p:nvPr/>
        </p:nvCxnSpPr>
        <p:spPr>
          <a:xfrm flipH="1">
            <a:off x="1968500" y="3470275"/>
            <a:ext cx="377825" cy="70167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367493E-9542-43B1-ED2D-1A51AA2E45DA}"/>
              </a:ext>
            </a:extLst>
          </p:cNvPr>
          <p:cNvCxnSpPr/>
          <p:nvPr/>
        </p:nvCxnSpPr>
        <p:spPr>
          <a:xfrm>
            <a:off x="2863850" y="3470275"/>
            <a:ext cx="377825" cy="70167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4DC7FF-6D83-3E32-58ED-9FC8EC960442}"/>
              </a:ext>
            </a:extLst>
          </p:cNvPr>
          <p:cNvCxnSpPr/>
          <p:nvPr/>
        </p:nvCxnSpPr>
        <p:spPr>
          <a:xfrm flipH="1">
            <a:off x="5735638" y="3438525"/>
            <a:ext cx="376237" cy="701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245B7F1-DD67-EE14-A931-5B3076693662}"/>
              </a:ext>
            </a:extLst>
          </p:cNvPr>
          <p:cNvCxnSpPr/>
          <p:nvPr/>
        </p:nvCxnSpPr>
        <p:spPr>
          <a:xfrm>
            <a:off x="6715125" y="3438525"/>
            <a:ext cx="401638" cy="701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2B8807-446F-7508-2F08-3761CE66BA4D}"/>
              </a:ext>
            </a:extLst>
          </p:cNvPr>
          <p:cNvSpPr txBox="1">
            <a:spLocks noChangeArrowheads="1"/>
          </p:cNvSpPr>
          <p:nvPr/>
        </p:nvSpPr>
        <p:spPr bwMode="auto">
          <a:xfrm>
            <a:off x="5888038" y="2789238"/>
            <a:ext cx="14684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b="1">
                <a:solidFill>
                  <a:srgbClr val="FF0000"/>
                </a:solidFill>
                <a:latin typeface="Calibri" panose="020F0502020204030204" pitchFamily="34" charset="0"/>
              </a:rPr>
              <a:t>Violence</a:t>
            </a:r>
            <a:endParaRPr lang="en-US" altLang="en-US" sz="2700" b="1">
              <a:solidFill>
                <a:srgbClr val="000000"/>
              </a:solidFill>
              <a:latin typeface="Calibri" panose="020F0502020204030204" pitchFamily="34" charset="0"/>
            </a:endParaRPr>
          </a:p>
        </p:txBody>
      </p:sp>
      <p:sp>
        <p:nvSpPr>
          <p:cNvPr id="19" name="TextBox 18">
            <a:extLst>
              <a:ext uri="{FF2B5EF4-FFF2-40B4-BE49-F238E27FC236}">
                <a16:creationId xmlns:a16="http://schemas.microsoft.com/office/drawing/2014/main" id="{B68164EF-8AB9-F58D-207B-8C78F165CB96}"/>
              </a:ext>
            </a:extLst>
          </p:cNvPr>
          <p:cNvSpPr txBox="1">
            <a:spLocks noChangeArrowheads="1"/>
          </p:cNvSpPr>
          <p:nvPr/>
        </p:nvSpPr>
        <p:spPr bwMode="auto">
          <a:xfrm>
            <a:off x="1987550" y="2751138"/>
            <a:ext cx="11779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b="1">
                <a:solidFill>
                  <a:srgbClr val="00B050"/>
                </a:solidFill>
                <a:latin typeface="Calibri" panose="020F0502020204030204" pitchFamily="34" charset="0"/>
              </a:rPr>
              <a:t>Peace</a:t>
            </a:r>
            <a:endParaRPr lang="en-US" altLang="en-US" sz="2700" b="1">
              <a:solidFill>
                <a:srgbClr val="000000"/>
              </a:solidFill>
              <a:latin typeface="Calibri" panose="020F0502020204030204" pitchFamily="34" charset="0"/>
            </a:endParaRPr>
          </a:p>
        </p:txBody>
      </p:sp>
      <p:sp>
        <p:nvSpPr>
          <p:cNvPr id="20" name="TextBox 19">
            <a:extLst>
              <a:ext uri="{FF2B5EF4-FFF2-40B4-BE49-F238E27FC236}">
                <a16:creationId xmlns:a16="http://schemas.microsoft.com/office/drawing/2014/main" id="{1F4C8A4D-66E5-DB65-A822-ACAAA30272EC}"/>
              </a:ext>
            </a:extLst>
          </p:cNvPr>
          <p:cNvSpPr txBox="1">
            <a:spLocks noChangeArrowheads="1"/>
          </p:cNvSpPr>
          <p:nvPr/>
        </p:nvSpPr>
        <p:spPr bwMode="auto">
          <a:xfrm>
            <a:off x="6623050" y="4130675"/>
            <a:ext cx="177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rgbClr val="FF0000"/>
                </a:solidFill>
                <a:latin typeface="Calibri" panose="020F0502020204030204" pitchFamily="34" charset="0"/>
              </a:rPr>
              <a:t>Indirect</a:t>
            </a:r>
            <a:endParaRPr lang="en-US" altLang="en-US" sz="2700" b="1">
              <a:solidFill>
                <a:srgbClr val="000000"/>
              </a:solidFill>
              <a:latin typeface="Calibri" panose="020F0502020204030204" pitchFamily="34" charset="0"/>
            </a:endParaRPr>
          </a:p>
        </p:txBody>
      </p:sp>
      <p:sp>
        <p:nvSpPr>
          <p:cNvPr id="21" name="TextBox 20">
            <a:extLst>
              <a:ext uri="{FF2B5EF4-FFF2-40B4-BE49-F238E27FC236}">
                <a16:creationId xmlns:a16="http://schemas.microsoft.com/office/drawing/2014/main" id="{1B5709DB-AEC4-2C2A-0376-D41916C2230B}"/>
              </a:ext>
            </a:extLst>
          </p:cNvPr>
          <p:cNvSpPr txBox="1">
            <a:spLocks noChangeArrowheads="1"/>
          </p:cNvSpPr>
          <p:nvPr/>
        </p:nvSpPr>
        <p:spPr bwMode="auto">
          <a:xfrm>
            <a:off x="5100638" y="4130675"/>
            <a:ext cx="13604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rgbClr val="FF0000"/>
                </a:solidFill>
                <a:latin typeface="Calibri" panose="020F0502020204030204" pitchFamily="34" charset="0"/>
              </a:rPr>
              <a:t>Direct</a:t>
            </a:r>
            <a:endParaRPr lang="en-US" altLang="en-US" sz="2700" b="1">
              <a:solidFill>
                <a:srgbClr val="000000"/>
              </a:solidFill>
              <a:latin typeface="Calibri" panose="020F0502020204030204" pitchFamily="34" charset="0"/>
            </a:endParaRPr>
          </a:p>
        </p:txBody>
      </p:sp>
      <p:sp>
        <p:nvSpPr>
          <p:cNvPr id="22" name="TextBox 21">
            <a:extLst>
              <a:ext uri="{FF2B5EF4-FFF2-40B4-BE49-F238E27FC236}">
                <a16:creationId xmlns:a16="http://schemas.microsoft.com/office/drawing/2014/main" id="{8ECCDB10-A6D8-C2B3-5616-4737D72D5072}"/>
              </a:ext>
            </a:extLst>
          </p:cNvPr>
          <p:cNvSpPr txBox="1">
            <a:spLocks noChangeArrowheads="1"/>
          </p:cNvSpPr>
          <p:nvPr/>
        </p:nvSpPr>
        <p:spPr bwMode="auto">
          <a:xfrm>
            <a:off x="2690813" y="4171950"/>
            <a:ext cx="15589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rgbClr val="00B050"/>
                </a:solidFill>
                <a:latin typeface="Calibri" panose="020F0502020204030204" pitchFamily="34" charset="0"/>
              </a:rPr>
              <a:t>Negative</a:t>
            </a:r>
            <a:endParaRPr lang="en-US" altLang="en-US" sz="2100" b="1">
              <a:solidFill>
                <a:srgbClr val="000000"/>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7F7CCBF-0EE8-67F3-131D-B345E017AF33}"/>
              </a:ext>
            </a:extLst>
          </p:cNvPr>
          <p:cNvSpPr txBox="1">
            <a:spLocks noChangeArrowheads="1"/>
          </p:cNvSpPr>
          <p:nvPr/>
        </p:nvSpPr>
        <p:spPr bwMode="auto">
          <a:xfrm>
            <a:off x="1179513" y="4171950"/>
            <a:ext cx="13684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rgbClr val="00B050"/>
                </a:solidFill>
                <a:latin typeface="Calibri" panose="020F0502020204030204" pitchFamily="34" charset="0"/>
              </a:rPr>
              <a:t>Positive</a:t>
            </a:r>
            <a:endParaRPr lang="en-US" altLang="en-US" sz="2700" b="1">
              <a:solidFill>
                <a:srgbClr val="000000"/>
              </a:solidFill>
              <a:latin typeface="Calibri" panose="020F0502020204030204" pitchFamily="34" charset="0"/>
            </a:endParaRPr>
          </a:p>
        </p:txBody>
      </p:sp>
      <p:cxnSp>
        <p:nvCxnSpPr>
          <p:cNvPr id="24" name="Straight Arrow Connector 23">
            <a:extLst>
              <a:ext uri="{FF2B5EF4-FFF2-40B4-BE49-F238E27FC236}">
                <a16:creationId xmlns:a16="http://schemas.microsoft.com/office/drawing/2014/main" id="{F847A258-7D08-54DB-D685-24846A362F7F}"/>
              </a:ext>
            </a:extLst>
          </p:cNvPr>
          <p:cNvCxnSpPr/>
          <p:nvPr/>
        </p:nvCxnSpPr>
        <p:spPr>
          <a:xfrm>
            <a:off x="7232650" y="4557713"/>
            <a:ext cx="415925" cy="790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00485DE-E8AF-01EA-3ACF-AE8F1849944E}"/>
              </a:ext>
            </a:extLst>
          </p:cNvPr>
          <p:cNvCxnSpPr/>
          <p:nvPr/>
        </p:nvCxnSpPr>
        <p:spPr>
          <a:xfrm flipH="1">
            <a:off x="6719888" y="4551363"/>
            <a:ext cx="336550" cy="796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91B595E-148F-3A0C-1FFA-24D2D9E9E5DB}"/>
              </a:ext>
            </a:extLst>
          </p:cNvPr>
          <p:cNvCxnSpPr/>
          <p:nvPr/>
        </p:nvCxnSpPr>
        <p:spPr>
          <a:xfrm flipH="1">
            <a:off x="1924050" y="4621213"/>
            <a:ext cx="0" cy="7731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30146F4-1FB5-17A2-DDB7-53CA4BC06F7E}"/>
              </a:ext>
            </a:extLst>
          </p:cNvPr>
          <p:cNvSpPr txBox="1">
            <a:spLocks noChangeArrowheads="1"/>
          </p:cNvSpPr>
          <p:nvPr/>
        </p:nvSpPr>
        <p:spPr bwMode="auto">
          <a:xfrm>
            <a:off x="1198563" y="5372100"/>
            <a:ext cx="15827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100">
                <a:solidFill>
                  <a:srgbClr val="00B050"/>
                </a:solidFill>
                <a:latin typeface="Calibri" panose="020F0502020204030204" pitchFamily="34" charset="0"/>
              </a:rPr>
              <a:t>Social justice</a:t>
            </a:r>
            <a:endParaRPr lang="en-US" altLang="en-US" sz="2100" b="1">
              <a:solidFill>
                <a:srgbClr val="000000"/>
              </a:solidFill>
              <a:latin typeface="Calibri" panose="020F0502020204030204" pitchFamily="34" charset="0"/>
            </a:endParaRPr>
          </a:p>
        </p:txBody>
      </p:sp>
      <p:sp>
        <p:nvSpPr>
          <p:cNvPr id="31" name="TextBox 30">
            <a:extLst>
              <a:ext uri="{FF2B5EF4-FFF2-40B4-BE49-F238E27FC236}">
                <a16:creationId xmlns:a16="http://schemas.microsoft.com/office/drawing/2014/main" id="{6D6111A3-3E1F-FD51-C754-05BC5948F62F}"/>
              </a:ext>
            </a:extLst>
          </p:cNvPr>
          <p:cNvSpPr txBox="1">
            <a:spLocks noChangeArrowheads="1"/>
          </p:cNvSpPr>
          <p:nvPr/>
        </p:nvSpPr>
        <p:spPr bwMode="auto">
          <a:xfrm>
            <a:off x="7246938" y="5370513"/>
            <a:ext cx="1254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100" dirty="0">
                <a:solidFill>
                  <a:srgbClr val="FF0000"/>
                </a:solidFill>
                <a:latin typeface="Calibri" panose="020F0502020204030204" pitchFamily="34" charset="0"/>
              </a:rPr>
              <a:t>Cultural</a:t>
            </a:r>
            <a:endParaRPr lang="en-US" altLang="en-US" sz="2100" b="1" dirty="0">
              <a:solidFill>
                <a:srgbClr val="FF0000"/>
              </a:solidFill>
              <a:latin typeface="Calibri" panose="020F0502020204030204" pitchFamily="34" charset="0"/>
            </a:endParaRPr>
          </a:p>
        </p:txBody>
      </p:sp>
      <p:sp>
        <p:nvSpPr>
          <p:cNvPr id="32" name="TextBox 31">
            <a:extLst>
              <a:ext uri="{FF2B5EF4-FFF2-40B4-BE49-F238E27FC236}">
                <a16:creationId xmlns:a16="http://schemas.microsoft.com/office/drawing/2014/main" id="{6702E104-862C-FF79-BDA1-47C36AFC1D5A}"/>
              </a:ext>
            </a:extLst>
          </p:cNvPr>
          <p:cNvSpPr txBox="1">
            <a:spLocks noChangeArrowheads="1"/>
          </p:cNvSpPr>
          <p:nvPr/>
        </p:nvSpPr>
        <p:spPr bwMode="auto">
          <a:xfrm>
            <a:off x="5527676" y="5394325"/>
            <a:ext cx="13604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100" dirty="0">
                <a:solidFill>
                  <a:srgbClr val="FF0000"/>
                </a:solidFill>
                <a:latin typeface="Calibri" panose="020F0502020204030204" pitchFamily="34" charset="0"/>
              </a:rPr>
              <a:t>Structural</a:t>
            </a:r>
            <a:endParaRPr lang="en-US" altLang="en-US" sz="2100" b="1" dirty="0">
              <a:solidFill>
                <a:srgbClr val="FF0000"/>
              </a:solidFill>
              <a:latin typeface="Calibri" panose="020F0502020204030204" pitchFamily="34" charset="0"/>
            </a:endParaRPr>
          </a:p>
        </p:txBody>
      </p:sp>
      <p:sp>
        <p:nvSpPr>
          <p:cNvPr id="18453" name="TextBox 33">
            <a:extLst>
              <a:ext uri="{FF2B5EF4-FFF2-40B4-BE49-F238E27FC236}">
                <a16:creationId xmlns:a16="http://schemas.microsoft.com/office/drawing/2014/main" id="{2F3FD6A4-B3E6-A0B1-115B-DA8645D42242}"/>
              </a:ext>
            </a:extLst>
          </p:cNvPr>
          <p:cNvSpPr txBox="1">
            <a:spLocks noChangeArrowheads="1"/>
          </p:cNvSpPr>
          <p:nvPr/>
        </p:nvSpPr>
        <p:spPr bwMode="auto">
          <a:xfrm>
            <a:off x="1636713" y="304800"/>
            <a:ext cx="5719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Arial" panose="020B0604020202020204" pitchFamily="34" charset="0"/>
                <a:ea typeface="ＭＳ Ｐゴシック" panose="020B0600070205080204" pitchFamily="34" charset="-128"/>
              </a:defRPr>
            </a:lvl1pPr>
            <a:lvl2pPr marL="742950" indent="-285750" defTabSz="685800">
              <a:defRPr>
                <a:solidFill>
                  <a:schemeClr val="tx1"/>
                </a:solidFill>
                <a:latin typeface="Arial" panose="020B0604020202020204" pitchFamily="34" charset="0"/>
                <a:ea typeface="ＭＳ Ｐゴシック" panose="020B0600070205080204" pitchFamily="34" charset="-128"/>
              </a:defRPr>
            </a:lvl2pPr>
            <a:lvl3pPr marL="1143000" indent="-228600" defTabSz="685800">
              <a:defRPr>
                <a:solidFill>
                  <a:schemeClr val="tx1"/>
                </a:solidFill>
                <a:latin typeface="Arial" panose="020B0604020202020204" pitchFamily="34" charset="0"/>
                <a:ea typeface="ＭＳ Ｐゴシック" panose="020B0600070205080204" pitchFamily="34" charset="-128"/>
              </a:defRPr>
            </a:lvl3pPr>
            <a:lvl4pPr marL="1600200" indent="-228600" defTabSz="685800">
              <a:defRPr>
                <a:solidFill>
                  <a:schemeClr val="tx1"/>
                </a:solidFill>
                <a:latin typeface="Arial" panose="020B0604020202020204" pitchFamily="34" charset="0"/>
                <a:ea typeface="ＭＳ Ｐゴシック" panose="020B0600070205080204" pitchFamily="34" charset="-128"/>
              </a:defRPr>
            </a:lvl4pPr>
            <a:lvl5pPr marL="2057400" indent="-228600" defTabSz="685800">
              <a:defRPr>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dirty="0">
                <a:solidFill>
                  <a:schemeClr val="bg1"/>
                </a:solidFill>
                <a:latin typeface="Calibri" panose="020F0502020204030204" pitchFamily="34" charset="0"/>
              </a:rPr>
              <a:t>Because conflict is everywhere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9" grpId="0"/>
      <p:bldP spid="20" grpId="0"/>
      <p:bldP spid="21" grpId="0"/>
      <p:bldP spid="22" grpId="0"/>
      <p:bldP spid="23" grpId="0"/>
      <p:bldP spid="29"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3475AE92-E5CE-21F5-994C-E919CBD7C859}"/>
              </a:ext>
            </a:extLst>
          </p:cNvPr>
          <p:cNvSpPr>
            <a:spLocks noGrp="1" noChangeArrowheads="1"/>
          </p:cNvSpPr>
          <p:nvPr>
            <p:ph type="title"/>
          </p:nvPr>
        </p:nvSpPr>
        <p:spPr/>
        <p:txBody>
          <a:bodyPr/>
          <a:lstStyle/>
          <a:p>
            <a:r>
              <a:rPr lang="en-GB" altLang="en-US" sz="2800" dirty="0">
                <a:ea typeface="ＭＳ Ｐゴシック" panose="020B0600070205080204" pitchFamily="34" charset="-128"/>
              </a:rPr>
              <a:t>Because many schools build negative peace</a:t>
            </a:r>
          </a:p>
        </p:txBody>
      </p:sp>
      <p:sp>
        <p:nvSpPr>
          <p:cNvPr id="22530" name="Content Placeholder 2">
            <a:extLst>
              <a:ext uri="{FF2B5EF4-FFF2-40B4-BE49-F238E27FC236}">
                <a16:creationId xmlns:a16="http://schemas.microsoft.com/office/drawing/2014/main" id="{863E40FD-7528-525B-A6C1-726B65D9E971}"/>
              </a:ext>
            </a:extLst>
          </p:cNvPr>
          <p:cNvSpPr>
            <a:spLocks noGrp="1" noChangeArrowheads="1"/>
          </p:cNvSpPr>
          <p:nvPr>
            <p:ph sz="half" idx="1"/>
          </p:nvPr>
        </p:nvSpPr>
        <p:spPr/>
        <p:txBody>
          <a:bodyPr/>
          <a:lstStyle/>
          <a:p>
            <a:pPr marL="268288" lvl="1" indent="0" eaLnBrk="1" hangingPunct="1">
              <a:lnSpc>
                <a:spcPct val="160000"/>
              </a:lnSpc>
              <a:spcAft>
                <a:spcPts val="663"/>
              </a:spcAft>
              <a:buNone/>
            </a:pPr>
            <a:r>
              <a:rPr lang="en-US" altLang="en-US" sz="1800" dirty="0">
                <a:ea typeface="ＭＳ Ｐゴシック" panose="020B0600070205080204" pitchFamily="34" charset="-128"/>
              </a:rPr>
              <a:t>Absence of direct violence through </a:t>
            </a:r>
          </a:p>
          <a:p>
            <a:pPr marL="268288" lvl="1" indent="0" eaLnBrk="1" hangingPunct="1">
              <a:lnSpc>
                <a:spcPct val="160000"/>
              </a:lnSpc>
              <a:spcAft>
                <a:spcPts val="663"/>
              </a:spcAft>
              <a:buNone/>
            </a:pPr>
            <a:r>
              <a:rPr lang="en-US" altLang="en-US" sz="1800" dirty="0">
                <a:ea typeface="ＭＳ Ｐゴシック" panose="020B0600070205080204" pitchFamily="34" charset="-128"/>
              </a:rPr>
              <a:t>PEACEKEEPING </a:t>
            </a: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268288" lvl="1" indent="0" eaLnBrk="1" hangingPunct="1">
              <a:lnSpc>
                <a:spcPct val="160000"/>
              </a:lnSpc>
              <a:spcAft>
                <a:spcPts val="663"/>
              </a:spcAft>
              <a:buNone/>
            </a:pPr>
            <a:r>
              <a:rPr lang="en-US" altLang="en-US" sz="1800" dirty="0">
                <a:ea typeface="ＭＳ Ｐゴシック" panose="020B0600070205080204" pitchFamily="34" charset="-128"/>
              </a:rPr>
              <a:t>Galtung, J. (1970). Pluralism and the future of human society. </a:t>
            </a:r>
            <a:r>
              <a:rPr lang="en-US" altLang="en-US" sz="1800" i="1" dirty="0">
                <a:ea typeface="ＭＳ Ｐゴシック" panose="020B0600070205080204" pitchFamily="34" charset="-128"/>
              </a:rPr>
              <a:t>Challenges for the future: Proceedings from the Second International Futures Research Conference, Norway</a:t>
            </a:r>
            <a:r>
              <a:rPr lang="en-US" altLang="en-US" sz="1800" dirty="0">
                <a:ea typeface="ＭＳ Ｐゴシック" panose="020B0600070205080204" pitchFamily="34" charset="-128"/>
              </a:rPr>
              <a:t>, 271-308</a:t>
            </a: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r>
              <a:rPr lang="en-US" altLang="en-US" sz="1400" dirty="0">
                <a:ea typeface="ＭＳ Ｐゴシック" panose="020B0600070205080204" pitchFamily="34" charset="-128"/>
              </a:rPr>
              <a:t>.</a:t>
            </a:r>
            <a:br>
              <a:rPr lang="en-GB" altLang="en-US" sz="1400" dirty="0">
                <a:ea typeface="ＭＳ Ｐゴシック" panose="020B0600070205080204" pitchFamily="34" charset="-128"/>
              </a:rPr>
            </a:br>
            <a:endParaRPr lang="en-US" altLang="en-US" sz="1400" dirty="0">
              <a:ea typeface="ＭＳ Ｐゴシック" panose="020B0600070205080204" pitchFamily="34" charset="-128"/>
            </a:endParaRPr>
          </a:p>
          <a:p>
            <a:pPr>
              <a:spcAft>
                <a:spcPts val="663"/>
              </a:spcAft>
            </a:pPr>
            <a:endParaRPr lang="en-GB" altLang="en-US" sz="1400" dirty="0">
              <a:ea typeface="ＭＳ Ｐゴシック" panose="020B0600070205080204" pitchFamily="34" charset="-128"/>
            </a:endParaRPr>
          </a:p>
        </p:txBody>
      </p:sp>
      <p:pic>
        <p:nvPicPr>
          <p:cNvPr id="2" name="Content Placeholder 1" descr="A collage of pictures of a person in a room&#10;&#10;Description automatically generated">
            <a:extLst>
              <a:ext uri="{FF2B5EF4-FFF2-40B4-BE49-F238E27FC236}">
                <a16:creationId xmlns:a16="http://schemas.microsoft.com/office/drawing/2014/main" id="{1A518F6F-957A-3C84-7663-6080C5B3DEE2}"/>
              </a:ext>
            </a:extLst>
          </p:cNvPr>
          <p:cNvPicPr>
            <a:picLocks noGrp="1" noChangeAspect="1"/>
          </p:cNvPicPr>
          <p:nvPr>
            <p:ph sz="half" idx="2"/>
          </p:nvPr>
        </p:nvPicPr>
        <p:blipFill>
          <a:blip r:embed="rId2"/>
          <a:stretch>
            <a:fillRect/>
          </a:stretch>
        </p:blipFill>
        <p:spPr>
          <a:xfrm>
            <a:off x="5250454" y="1684338"/>
            <a:ext cx="2903944" cy="4114800"/>
          </a:xfr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3475AE92-E5CE-21F5-994C-E919CBD7C859}"/>
              </a:ext>
            </a:extLst>
          </p:cNvPr>
          <p:cNvSpPr>
            <a:spLocks noGrp="1" noChangeArrowheads="1"/>
          </p:cNvSpPr>
          <p:nvPr>
            <p:ph type="title"/>
          </p:nvPr>
        </p:nvSpPr>
        <p:spPr/>
        <p:txBody>
          <a:bodyPr/>
          <a:lstStyle/>
          <a:p>
            <a:r>
              <a:rPr lang="en-GB" altLang="en-US" sz="2800" dirty="0">
                <a:ea typeface="ＭＳ Ｐゴシック" panose="020B0600070205080204" pitchFamily="34" charset="-128"/>
              </a:rPr>
              <a:t>Because positive peace in schools is possible</a:t>
            </a:r>
          </a:p>
        </p:txBody>
      </p:sp>
      <p:sp>
        <p:nvSpPr>
          <p:cNvPr id="22530" name="Content Placeholder 2">
            <a:extLst>
              <a:ext uri="{FF2B5EF4-FFF2-40B4-BE49-F238E27FC236}">
                <a16:creationId xmlns:a16="http://schemas.microsoft.com/office/drawing/2014/main" id="{863E40FD-7528-525B-A6C1-726B65D9E971}"/>
              </a:ext>
            </a:extLst>
          </p:cNvPr>
          <p:cNvSpPr>
            <a:spLocks noGrp="1" noChangeArrowheads="1"/>
          </p:cNvSpPr>
          <p:nvPr>
            <p:ph sz="half" idx="1"/>
          </p:nvPr>
        </p:nvSpPr>
        <p:spPr>
          <a:xfrm>
            <a:off x="384175" y="1708150"/>
            <a:ext cx="3611761" cy="4067175"/>
          </a:xfrm>
        </p:spPr>
        <p:txBody>
          <a:bodyPr/>
          <a:lstStyle/>
          <a:p>
            <a:pPr marL="268288" lvl="1" indent="0" eaLnBrk="1" hangingPunct="1">
              <a:lnSpc>
                <a:spcPct val="160000"/>
              </a:lnSpc>
              <a:spcAft>
                <a:spcPts val="663"/>
              </a:spcAft>
              <a:buNone/>
            </a:pPr>
            <a:r>
              <a:rPr lang="en-US" altLang="en-US" sz="1800" dirty="0">
                <a:ea typeface="ＭＳ Ｐゴシック" panose="020B0600070205080204" pitchFamily="34" charset="-128"/>
              </a:rPr>
              <a:t>Absence of structural and cultural violence through </a:t>
            </a:r>
          </a:p>
          <a:p>
            <a:pPr marL="268288" lvl="1" indent="0" eaLnBrk="1" hangingPunct="1">
              <a:lnSpc>
                <a:spcPct val="160000"/>
              </a:lnSpc>
              <a:spcAft>
                <a:spcPts val="663"/>
              </a:spcAft>
              <a:buNone/>
            </a:pPr>
            <a:r>
              <a:rPr lang="en-US" altLang="en-US" sz="1800" dirty="0">
                <a:ea typeface="ＭＳ Ｐゴシック" panose="020B0600070205080204" pitchFamily="34" charset="-128"/>
              </a:rPr>
              <a:t>PEACEMAKING AND PEACEBUILDING </a:t>
            </a:r>
          </a:p>
          <a:p>
            <a:pPr marL="268288" lvl="1" indent="0" eaLnBrk="1" hangingPunct="1">
              <a:lnSpc>
                <a:spcPct val="160000"/>
              </a:lnSpc>
              <a:spcAft>
                <a:spcPts val="663"/>
              </a:spcAft>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endParaRPr lang="en-US" altLang="en-US" sz="1400" dirty="0">
              <a:ea typeface="ＭＳ Ｐゴシック" panose="020B0600070205080204" pitchFamily="34" charset="-128"/>
            </a:endParaRPr>
          </a:p>
          <a:p>
            <a:pPr marL="539750" lvl="2" indent="0" eaLnBrk="1" hangingPunct="1">
              <a:lnSpc>
                <a:spcPct val="160000"/>
              </a:lnSpc>
              <a:spcAft>
                <a:spcPts val="663"/>
              </a:spcAft>
              <a:buFontTx/>
              <a:buNone/>
            </a:pPr>
            <a:r>
              <a:rPr lang="en-US" altLang="en-US" sz="1400" dirty="0">
                <a:ea typeface="ＭＳ Ｐゴシック" panose="020B0600070205080204" pitchFamily="34" charset="-128"/>
              </a:rPr>
              <a:t>.</a:t>
            </a:r>
            <a:br>
              <a:rPr lang="en-GB" altLang="en-US" sz="1400" dirty="0">
                <a:ea typeface="ＭＳ Ｐゴシック" panose="020B0600070205080204" pitchFamily="34" charset="-128"/>
              </a:rPr>
            </a:br>
            <a:endParaRPr lang="en-US" altLang="en-US" sz="1400" dirty="0">
              <a:ea typeface="ＭＳ Ｐゴシック" panose="020B0600070205080204" pitchFamily="34" charset="-128"/>
            </a:endParaRPr>
          </a:p>
          <a:p>
            <a:pPr>
              <a:spcAft>
                <a:spcPts val="663"/>
              </a:spcAft>
            </a:pPr>
            <a:endParaRPr lang="en-GB" altLang="en-US" sz="1400" dirty="0">
              <a:ea typeface="ＭＳ Ｐゴシック" panose="020B0600070205080204" pitchFamily="34" charset="-128"/>
            </a:endParaRPr>
          </a:p>
        </p:txBody>
      </p:sp>
      <p:pic>
        <p:nvPicPr>
          <p:cNvPr id="4" name="Content Placeholder 3" descr="IMG_0031.jpg">
            <a:extLst>
              <a:ext uri="{FF2B5EF4-FFF2-40B4-BE49-F238E27FC236}">
                <a16:creationId xmlns:a16="http://schemas.microsoft.com/office/drawing/2014/main" id="{1DC8E7C2-432F-C7D2-175C-1E06F68E96A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36584" b="-36584"/>
          <a:stretch>
            <a:fillRect/>
          </a:stretch>
        </p:blipFill>
        <p:spPr>
          <a:xfrm>
            <a:off x="4139952" y="822325"/>
            <a:ext cx="4792262" cy="5486721"/>
          </a:xfrm>
        </p:spPr>
      </p:pic>
    </p:spTree>
    <p:extLst>
      <p:ext uri="{BB962C8B-B14F-4D97-AF65-F5344CB8AC3E}">
        <p14:creationId xmlns:p14="http://schemas.microsoft.com/office/powerpoint/2010/main" val="280401328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C53C-8518-022A-C18D-D4AC09CD0752}"/>
              </a:ext>
            </a:extLst>
          </p:cNvPr>
          <p:cNvSpPr>
            <a:spLocks noGrp="1"/>
          </p:cNvSpPr>
          <p:nvPr>
            <p:ph type="title"/>
          </p:nvPr>
        </p:nvSpPr>
        <p:spPr>
          <a:xfrm>
            <a:off x="251520" y="206924"/>
            <a:ext cx="8352928" cy="845812"/>
          </a:xfrm>
        </p:spPr>
        <p:txBody>
          <a:bodyPr/>
          <a:lstStyle/>
          <a:p>
            <a:r>
              <a:rPr lang="en-GB" dirty="0">
                <a:ea typeface="ＭＳ Ｐゴシック"/>
              </a:rPr>
              <a:t>Because structural and cultural violence exist globally</a:t>
            </a:r>
            <a:endParaRPr lang="en-GB" dirty="0"/>
          </a:p>
        </p:txBody>
      </p:sp>
      <p:sp>
        <p:nvSpPr>
          <p:cNvPr id="3" name="Content Placeholder 2">
            <a:extLst>
              <a:ext uri="{FF2B5EF4-FFF2-40B4-BE49-F238E27FC236}">
                <a16:creationId xmlns:a16="http://schemas.microsoft.com/office/drawing/2014/main" id="{BB739469-4EFD-313D-4D1A-EEB6190040E0}"/>
              </a:ext>
            </a:extLst>
          </p:cNvPr>
          <p:cNvSpPr>
            <a:spLocks noGrp="1"/>
          </p:cNvSpPr>
          <p:nvPr>
            <p:ph idx="1"/>
          </p:nvPr>
        </p:nvSpPr>
        <p:spPr>
          <a:xfrm>
            <a:off x="395536" y="1772816"/>
            <a:ext cx="8352928" cy="4304701"/>
          </a:xfrm>
        </p:spPr>
        <p:txBody>
          <a:bodyPr/>
          <a:lstStyle/>
          <a:p>
            <a:r>
              <a:rPr lang="en-GB" b="1" dirty="0">
                <a:solidFill>
                  <a:srgbClr val="002060"/>
                </a:solidFill>
                <a:latin typeface="+mj-lt"/>
                <a:ea typeface="ＭＳ Ｐゴシック"/>
              </a:rPr>
              <a:t>Ri</a:t>
            </a:r>
            <a:r>
              <a:rPr lang="en-GB" b="1" i="0" u="none" strike="noStrike" dirty="0">
                <a:solidFill>
                  <a:srgbClr val="002060"/>
                </a:solidFill>
                <a:effectLst/>
                <a:latin typeface="+mj-lt"/>
                <a:ea typeface="ＭＳ Ｐゴシック"/>
              </a:rPr>
              <a:t>chest 10% </a:t>
            </a:r>
            <a:r>
              <a:rPr lang="en-GB" i="0" u="none" strike="noStrike" dirty="0">
                <a:solidFill>
                  <a:srgbClr val="002060"/>
                </a:solidFill>
                <a:effectLst/>
                <a:latin typeface="+mj-lt"/>
                <a:ea typeface="ＭＳ Ｐゴシック"/>
              </a:rPr>
              <a:t>earn </a:t>
            </a:r>
            <a:r>
              <a:rPr lang="en-GB" b="1" i="0" u="none" strike="noStrike" dirty="0">
                <a:solidFill>
                  <a:srgbClr val="002060"/>
                </a:solidFill>
                <a:effectLst/>
                <a:latin typeface="+mj-lt"/>
                <a:ea typeface="ＭＳ Ｐゴシック"/>
              </a:rPr>
              <a:t>52% </a:t>
            </a:r>
            <a:r>
              <a:rPr lang="en-GB" b="0" i="0" u="none" strike="noStrike" dirty="0">
                <a:solidFill>
                  <a:srgbClr val="002060"/>
                </a:solidFill>
                <a:effectLst/>
                <a:latin typeface="+mj-lt"/>
                <a:ea typeface="ＭＳ Ｐゴシック"/>
              </a:rPr>
              <a:t>of all income in the world, and account for 48% of carbon emissions. </a:t>
            </a:r>
            <a:r>
              <a:rPr lang="en-GB" b="1" i="0" u="none" strike="noStrike" dirty="0">
                <a:solidFill>
                  <a:srgbClr val="002060"/>
                </a:solidFill>
                <a:effectLst/>
                <a:latin typeface="+mj-lt"/>
                <a:ea typeface="ＭＳ Ｐゴシック"/>
              </a:rPr>
              <a:t>Poorest</a:t>
            </a:r>
            <a:r>
              <a:rPr lang="en-GB" b="0" i="0" u="none" strike="noStrike" dirty="0">
                <a:solidFill>
                  <a:srgbClr val="002060"/>
                </a:solidFill>
                <a:effectLst/>
                <a:latin typeface="+mj-lt"/>
                <a:ea typeface="ＭＳ Ｐゴシック"/>
              </a:rPr>
              <a:t> </a:t>
            </a:r>
            <a:r>
              <a:rPr lang="en-GB" b="1" i="0" u="none" strike="noStrike" dirty="0">
                <a:solidFill>
                  <a:srgbClr val="002060"/>
                </a:solidFill>
                <a:effectLst/>
                <a:latin typeface="+mj-lt"/>
                <a:ea typeface="ＭＳ Ｐゴシック"/>
              </a:rPr>
              <a:t>half</a:t>
            </a:r>
            <a:r>
              <a:rPr lang="en-GB" b="0" i="0" u="none" strike="noStrike" dirty="0">
                <a:solidFill>
                  <a:srgbClr val="002060"/>
                </a:solidFill>
                <a:effectLst/>
                <a:latin typeface="+mj-lt"/>
                <a:ea typeface="ＭＳ Ｐゴシック"/>
              </a:rPr>
              <a:t> get </a:t>
            </a:r>
            <a:r>
              <a:rPr lang="en-GB" b="1" i="0" u="none" strike="noStrike" dirty="0">
                <a:solidFill>
                  <a:srgbClr val="002060"/>
                </a:solidFill>
                <a:effectLst/>
                <a:latin typeface="+mj-lt"/>
                <a:ea typeface="ＭＳ Ｐゴシック"/>
              </a:rPr>
              <a:t>8.5%</a:t>
            </a:r>
            <a:r>
              <a:rPr lang="en-GB" b="0" i="0" u="none" strike="noStrike" dirty="0">
                <a:solidFill>
                  <a:srgbClr val="002060"/>
                </a:solidFill>
                <a:effectLst/>
                <a:latin typeface="+mj-lt"/>
                <a:ea typeface="ＭＳ Ｐゴシック"/>
              </a:rPr>
              <a:t> of all income</a:t>
            </a:r>
            <a:endParaRPr lang="en-US" dirty="0">
              <a:ea typeface="ＭＳ Ｐゴシック"/>
            </a:endParaRPr>
          </a:p>
          <a:p>
            <a:r>
              <a:rPr lang="en-GB" b="1" dirty="0">
                <a:solidFill>
                  <a:srgbClr val="002060"/>
                </a:solidFill>
                <a:latin typeface="+mj-lt"/>
              </a:rPr>
              <a:t>W</a:t>
            </a:r>
            <a:r>
              <a:rPr lang="en-GB" b="1" i="0" u="none" strike="noStrike" dirty="0">
                <a:solidFill>
                  <a:srgbClr val="002060"/>
                </a:solidFill>
                <a:effectLst/>
                <a:latin typeface="+mj-lt"/>
              </a:rPr>
              <a:t>omen </a:t>
            </a:r>
            <a:r>
              <a:rPr lang="en-GB" b="1" dirty="0">
                <a:solidFill>
                  <a:srgbClr val="002060"/>
                </a:solidFill>
                <a:latin typeface="+mj-lt"/>
              </a:rPr>
              <a:t>earned 34.4% </a:t>
            </a:r>
            <a:r>
              <a:rPr lang="en-GB" b="0" i="0" u="none" strike="noStrike" dirty="0">
                <a:solidFill>
                  <a:srgbClr val="002060"/>
                </a:solidFill>
                <a:effectLst/>
                <a:latin typeface="+mj-lt"/>
              </a:rPr>
              <a:t>of global income </a:t>
            </a:r>
            <a:r>
              <a:rPr lang="en-GB" dirty="0">
                <a:solidFill>
                  <a:srgbClr val="002060"/>
                </a:solidFill>
                <a:latin typeface="+mj-lt"/>
              </a:rPr>
              <a:t>between 2015 and </a:t>
            </a:r>
            <a:r>
              <a:rPr lang="en-GB" b="1" dirty="0">
                <a:solidFill>
                  <a:srgbClr val="002060"/>
                </a:solidFill>
                <a:latin typeface="+mj-lt"/>
              </a:rPr>
              <a:t>2020</a:t>
            </a:r>
            <a:r>
              <a:rPr lang="en-GB" dirty="0">
                <a:solidFill>
                  <a:srgbClr val="002060"/>
                </a:solidFill>
                <a:latin typeface="+mj-lt"/>
              </a:rPr>
              <a:t> (</a:t>
            </a:r>
            <a:r>
              <a:rPr lang="en-GB" b="1" dirty="0">
                <a:solidFill>
                  <a:srgbClr val="002060"/>
                </a:solidFill>
                <a:latin typeface="+mj-lt"/>
              </a:rPr>
              <a:t>30.6%</a:t>
            </a:r>
            <a:r>
              <a:rPr lang="en-GB" dirty="0">
                <a:solidFill>
                  <a:srgbClr val="002060"/>
                </a:solidFill>
                <a:latin typeface="+mj-lt"/>
              </a:rPr>
              <a:t> </a:t>
            </a:r>
            <a:r>
              <a:rPr lang="en-GB" b="0" i="0" u="none" strike="noStrike" dirty="0">
                <a:solidFill>
                  <a:srgbClr val="002060"/>
                </a:solidFill>
                <a:effectLst/>
                <a:latin typeface="+mj-lt"/>
              </a:rPr>
              <a:t>in </a:t>
            </a:r>
            <a:r>
              <a:rPr lang="en-GB" b="1" i="0" u="none" strike="noStrike" dirty="0">
                <a:solidFill>
                  <a:srgbClr val="002060"/>
                </a:solidFill>
                <a:effectLst/>
                <a:latin typeface="+mj-lt"/>
              </a:rPr>
              <a:t>1990</a:t>
            </a:r>
            <a:r>
              <a:rPr lang="en-GB" b="0" i="0" u="none" strike="noStrike" dirty="0">
                <a:solidFill>
                  <a:srgbClr val="002060"/>
                </a:solidFill>
                <a:effectLst/>
                <a:latin typeface="+mj-lt"/>
              </a:rPr>
              <a:t>)</a:t>
            </a:r>
          </a:p>
          <a:p>
            <a:r>
              <a:rPr lang="en-GB" b="0" i="0" u="none" strike="noStrike" dirty="0">
                <a:solidFill>
                  <a:srgbClr val="002060"/>
                </a:solidFill>
                <a:effectLst/>
                <a:latin typeface="+mj-lt"/>
              </a:rPr>
              <a:t>There were </a:t>
            </a:r>
            <a:r>
              <a:rPr lang="en-GB" b="1" dirty="0">
                <a:solidFill>
                  <a:srgbClr val="002060"/>
                </a:solidFill>
                <a:latin typeface="+mj-lt"/>
              </a:rPr>
              <a:t>4.3</a:t>
            </a:r>
            <a:r>
              <a:rPr lang="en-GB" b="1" i="0" u="none" strike="noStrike" dirty="0">
                <a:solidFill>
                  <a:srgbClr val="002060"/>
                </a:solidFill>
                <a:effectLst/>
                <a:latin typeface="+mj-lt"/>
              </a:rPr>
              <a:t>m children (</a:t>
            </a:r>
            <a:r>
              <a:rPr lang="en-GB" b="1" dirty="0">
                <a:solidFill>
                  <a:srgbClr val="002060"/>
                </a:solidFill>
                <a:latin typeface="+mj-lt"/>
              </a:rPr>
              <a:t>30</a:t>
            </a:r>
            <a:r>
              <a:rPr lang="en-GB" b="1" i="0" u="none" strike="noStrike" dirty="0">
                <a:solidFill>
                  <a:srgbClr val="002060"/>
                </a:solidFill>
                <a:effectLst/>
                <a:latin typeface="+mj-lt"/>
              </a:rPr>
              <a:t>%) </a:t>
            </a:r>
            <a:r>
              <a:rPr lang="en-GB" i="0" u="none" strike="noStrike" dirty="0">
                <a:solidFill>
                  <a:srgbClr val="002060"/>
                </a:solidFill>
                <a:effectLst/>
                <a:latin typeface="+mj-lt"/>
              </a:rPr>
              <a:t>living in </a:t>
            </a:r>
            <a:r>
              <a:rPr lang="en-GB" b="1" i="0" u="none" strike="noStrike" dirty="0">
                <a:solidFill>
                  <a:srgbClr val="002060"/>
                </a:solidFill>
                <a:effectLst/>
                <a:latin typeface="+mj-lt"/>
              </a:rPr>
              <a:t>poverty </a:t>
            </a:r>
            <a:r>
              <a:rPr lang="en-GB" b="0" i="0" u="none" strike="noStrike" dirty="0">
                <a:solidFill>
                  <a:srgbClr val="002060"/>
                </a:solidFill>
                <a:effectLst/>
                <a:latin typeface="+mj-lt"/>
              </a:rPr>
              <a:t>in the UK in 2022-23 (</a:t>
            </a:r>
            <a:r>
              <a:rPr lang="en-GB" b="1" i="0" u="none" strike="noStrike" dirty="0">
                <a:solidFill>
                  <a:srgbClr val="002060"/>
                </a:solidFill>
                <a:effectLst/>
                <a:latin typeface="+mj-lt"/>
              </a:rPr>
              <a:t>47% </a:t>
            </a:r>
            <a:r>
              <a:rPr lang="en-GB" dirty="0">
                <a:solidFill>
                  <a:srgbClr val="002060"/>
                </a:solidFill>
                <a:latin typeface="+mj-lt"/>
              </a:rPr>
              <a:t>of c</a:t>
            </a:r>
            <a:r>
              <a:rPr lang="en-GB" b="0" i="0" u="none" strike="noStrike" dirty="0">
                <a:solidFill>
                  <a:srgbClr val="002060"/>
                </a:solidFill>
                <a:effectLst/>
                <a:latin typeface="+mj-lt"/>
              </a:rPr>
              <a:t>hildren from BME families)</a:t>
            </a:r>
          </a:p>
          <a:p>
            <a:endParaRPr lang="en-GB" sz="1200" dirty="0">
              <a:solidFill>
                <a:srgbClr val="002060"/>
              </a:solidFill>
              <a:latin typeface="+mj-lt"/>
            </a:endParaRPr>
          </a:p>
          <a:p>
            <a:endParaRPr lang="en-GB" sz="1200" dirty="0">
              <a:solidFill>
                <a:srgbClr val="002060"/>
              </a:solidFill>
              <a:latin typeface="+mj-lt"/>
            </a:endParaRPr>
          </a:p>
          <a:p>
            <a:pPr marL="0" indent="0">
              <a:buNone/>
            </a:pPr>
            <a:r>
              <a:rPr lang="en-GB" sz="1200" dirty="0">
                <a:solidFill>
                  <a:srgbClr val="002060"/>
                </a:solidFill>
                <a:latin typeface="+mj-lt"/>
              </a:rPr>
              <a:t>Figures from IMF 2022 </a:t>
            </a:r>
            <a:r>
              <a:rPr lang="en-GB" sz="1200" b="0" i="0" u="none" strike="noStrike" dirty="0">
                <a:solidFill>
                  <a:srgbClr val="002060"/>
                </a:solidFill>
                <a:effectLst/>
                <a:latin typeface="+mj-lt"/>
              </a:rPr>
              <a:t> </a:t>
            </a:r>
            <a:r>
              <a:rPr lang="en-GB" sz="1200" b="0" i="0" u="sng" strike="noStrike" dirty="0">
                <a:solidFill>
                  <a:srgbClr val="002060"/>
                </a:solidFill>
                <a:effectLst/>
                <a:latin typeface="+mj-lt"/>
                <a:hlinkClick r:id="rId2">
                  <a:extLst>
                    <a:ext uri="{A12FA001-AC4F-418D-AE19-62706E023703}">
                      <ahyp:hlinkClr xmlns:ahyp="http://schemas.microsoft.com/office/drawing/2018/hyperlinkcolor" val="tx"/>
                    </a:ext>
                  </a:extLst>
                </a:hlinkClick>
              </a:rPr>
              <a:t>https://www.imf.org/en/Publications/fandd/issues/2022/03/Global-inequalities-Stanley</a:t>
            </a:r>
            <a:r>
              <a:rPr lang="en-GB" sz="1200" b="0" i="0" u="none" strike="noStrike" dirty="0">
                <a:solidFill>
                  <a:srgbClr val="002060"/>
                </a:solidFill>
                <a:effectLst/>
                <a:latin typeface="+mj-lt"/>
              </a:rPr>
              <a:t> </a:t>
            </a:r>
            <a:r>
              <a:rPr lang="en-GB" sz="1200" dirty="0">
                <a:solidFill>
                  <a:srgbClr val="002060"/>
                </a:solidFill>
                <a:latin typeface="+mj-lt"/>
              </a:rPr>
              <a:t>, and </a:t>
            </a:r>
            <a:r>
              <a:rPr lang="en-GB" sz="1200" b="0" i="0" u="none" strike="noStrike" dirty="0">
                <a:solidFill>
                  <a:srgbClr val="002060"/>
                </a:solidFill>
                <a:effectLst/>
                <a:latin typeface="+mj-lt"/>
              </a:rPr>
              <a:t>Child Poverty Action Group 2025 </a:t>
            </a:r>
            <a:r>
              <a:rPr lang="en-GB" sz="1200" u="sng" dirty="0">
                <a:solidFill>
                  <a:srgbClr val="002060"/>
                </a:solidFill>
                <a:latin typeface="+mj-lt"/>
                <a:hlinkClick r:id="rId3">
                  <a:extLst>
                    <a:ext uri="{A12FA001-AC4F-418D-AE19-62706E023703}">
                      <ahyp:hlinkClr xmlns:ahyp="http://schemas.microsoft.com/office/drawing/2018/hyperlinkcolor" val="tx"/>
                    </a:ext>
                  </a:extLst>
                </a:hlinkClick>
              </a:rPr>
              <a:t>https://cpag.org.uk/child-poverty/child-poverty-facts-and-figures</a:t>
            </a:r>
            <a:r>
              <a:rPr lang="en-GB" sz="1200" dirty="0">
                <a:solidFill>
                  <a:srgbClr val="002060"/>
                </a:solidFill>
                <a:latin typeface="+mj-lt"/>
              </a:rPr>
              <a:t>, accessed January 2025</a:t>
            </a:r>
          </a:p>
        </p:txBody>
      </p:sp>
    </p:spTree>
    <p:extLst>
      <p:ext uri="{BB962C8B-B14F-4D97-AF65-F5344CB8AC3E}">
        <p14:creationId xmlns:p14="http://schemas.microsoft.com/office/powerpoint/2010/main" val="350225992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A11D-0563-BB36-5AA8-E13BB4CA0726}"/>
              </a:ext>
            </a:extLst>
          </p:cNvPr>
          <p:cNvSpPr>
            <a:spLocks noGrp="1"/>
          </p:cNvSpPr>
          <p:nvPr>
            <p:ph type="title"/>
          </p:nvPr>
        </p:nvSpPr>
        <p:spPr>
          <a:xfrm>
            <a:off x="179512" y="188640"/>
            <a:ext cx="8784976" cy="864096"/>
          </a:xfrm>
        </p:spPr>
        <p:txBody>
          <a:bodyPr/>
          <a:lstStyle/>
          <a:p>
            <a:r>
              <a:rPr lang="en-GB" dirty="0">
                <a:ea typeface="ＭＳ Ｐゴシック"/>
              </a:rPr>
              <a:t>Because our planet needs compassionate leadership</a:t>
            </a:r>
            <a:endParaRPr lang="en-US" dirty="0"/>
          </a:p>
        </p:txBody>
      </p:sp>
      <p:sp>
        <p:nvSpPr>
          <p:cNvPr id="3" name="Content Placeholder 2">
            <a:extLst>
              <a:ext uri="{FF2B5EF4-FFF2-40B4-BE49-F238E27FC236}">
                <a16:creationId xmlns:a16="http://schemas.microsoft.com/office/drawing/2014/main" id="{40137042-4CDC-574E-8478-1ABC96650E87}"/>
              </a:ext>
            </a:extLst>
          </p:cNvPr>
          <p:cNvSpPr>
            <a:spLocks noGrp="1"/>
          </p:cNvSpPr>
          <p:nvPr>
            <p:ph idx="1"/>
          </p:nvPr>
        </p:nvSpPr>
        <p:spPr>
          <a:xfrm>
            <a:off x="323528" y="1484784"/>
            <a:ext cx="8496944" cy="4608512"/>
          </a:xfrm>
        </p:spPr>
        <p:txBody>
          <a:bodyPr/>
          <a:lstStyle/>
          <a:p>
            <a:r>
              <a:rPr lang="en-US" dirty="0"/>
              <a:t>Irreplaceable natural and social capital </a:t>
            </a:r>
            <a:r>
              <a:rPr lang="en-US" b="1" dirty="0"/>
              <a:t>treated as income </a:t>
            </a:r>
            <a:r>
              <a:rPr lang="en-US" dirty="0"/>
              <a:t>(water, air, roads, fish…..)</a:t>
            </a:r>
          </a:p>
          <a:p>
            <a:r>
              <a:rPr lang="en-US" dirty="0"/>
              <a:t>Global trade and competition leading to </a:t>
            </a:r>
            <a:r>
              <a:rPr lang="en-US" b="1" dirty="0"/>
              <a:t>protectionism</a:t>
            </a:r>
            <a:r>
              <a:rPr lang="en-US" dirty="0"/>
              <a:t>, shipping, pipelines, </a:t>
            </a:r>
            <a:r>
              <a:rPr lang="en-US" dirty="0" err="1"/>
              <a:t>militarisation</a:t>
            </a:r>
            <a:r>
              <a:rPr lang="en-US" dirty="0"/>
              <a:t>, and accumulation of weapons</a:t>
            </a:r>
          </a:p>
          <a:p>
            <a:r>
              <a:rPr lang="en-US" b="1" dirty="0"/>
              <a:t>Agrobusiness</a:t>
            </a:r>
            <a:r>
              <a:rPr lang="en-US" dirty="0"/>
              <a:t> maltreating animals and maintaining monocultures with pesticides and artificial fertilizer</a:t>
            </a:r>
          </a:p>
          <a:p>
            <a:r>
              <a:rPr lang="en-US" dirty="0"/>
              <a:t>Human activity </a:t>
            </a:r>
            <a:r>
              <a:rPr lang="en-US" b="1" dirty="0"/>
              <a:t>filling the biosphere with carbon dioxide </a:t>
            </a:r>
            <a:r>
              <a:rPr lang="en-US" dirty="0"/>
              <a:t>and the oceans with plastic, rendering the planet uninhabitable for other species, and ultimately for humans</a:t>
            </a:r>
          </a:p>
          <a:p>
            <a:r>
              <a:rPr lang="en-US" dirty="0"/>
              <a:t>School curricula that promote an </a:t>
            </a:r>
            <a:r>
              <a:rPr lang="en-US" b="1" dirty="0"/>
              <a:t>unsustainable mindset </a:t>
            </a:r>
            <a:r>
              <a:rPr lang="en-US" dirty="0"/>
              <a:t>– overvaluing abstraction, teaching a metaphysics of mastery, and normalizing catastrophe</a:t>
            </a:r>
          </a:p>
          <a:p>
            <a:endParaRPr lang="en-US" dirty="0"/>
          </a:p>
        </p:txBody>
      </p:sp>
    </p:spTree>
    <p:extLst>
      <p:ext uri="{BB962C8B-B14F-4D97-AF65-F5344CB8AC3E}">
        <p14:creationId xmlns:p14="http://schemas.microsoft.com/office/powerpoint/2010/main" val="25052175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F1F76-CF84-A788-7C3B-E3210D6E7516}"/>
              </a:ext>
            </a:extLst>
          </p:cNvPr>
          <p:cNvSpPr>
            <a:spLocks noGrp="1"/>
          </p:cNvSpPr>
          <p:nvPr>
            <p:ph type="title"/>
          </p:nvPr>
        </p:nvSpPr>
        <p:spPr>
          <a:xfrm>
            <a:off x="179512" y="284311"/>
            <a:ext cx="8784976" cy="840433"/>
          </a:xfrm>
        </p:spPr>
        <p:txBody>
          <a:bodyPr/>
          <a:lstStyle/>
          <a:p>
            <a:r>
              <a:rPr lang="en-GB" dirty="0">
                <a:ea typeface="ＭＳ Ｐゴシック"/>
              </a:rPr>
              <a:t>Because our schools </a:t>
            </a:r>
            <a:r>
              <a:rPr lang="en-GB">
                <a:ea typeface="ＭＳ Ｐゴシック"/>
              </a:rPr>
              <a:t>are perpetuating </a:t>
            </a:r>
            <a:r>
              <a:rPr lang="en-GB" dirty="0">
                <a:ea typeface="ＭＳ Ｐゴシック"/>
              </a:rPr>
              <a:t>structural and cultural violence</a:t>
            </a:r>
            <a:endParaRPr lang="en-GB" dirty="0"/>
          </a:p>
        </p:txBody>
      </p:sp>
      <p:sp>
        <p:nvSpPr>
          <p:cNvPr id="3" name="Content Placeholder 2">
            <a:extLst>
              <a:ext uri="{FF2B5EF4-FFF2-40B4-BE49-F238E27FC236}">
                <a16:creationId xmlns:a16="http://schemas.microsoft.com/office/drawing/2014/main" id="{2784E577-16E7-4D99-3F39-37E6EDE56B17}"/>
              </a:ext>
            </a:extLst>
          </p:cNvPr>
          <p:cNvSpPr>
            <a:spLocks noGrp="1"/>
          </p:cNvSpPr>
          <p:nvPr>
            <p:ph idx="1"/>
          </p:nvPr>
        </p:nvSpPr>
        <p:spPr>
          <a:xfrm>
            <a:off x="179512" y="1412776"/>
            <a:ext cx="8640960" cy="4824536"/>
          </a:xfrm>
        </p:spPr>
        <p:txBody>
          <a:bodyPr/>
          <a:lstStyle/>
          <a:p>
            <a:r>
              <a:rPr lang="en-GB" sz="1900" dirty="0">
                <a:solidFill>
                  <a:srgbClr val="002060"/>
                </a:solidFill>
                <a:latin typeface="+mj-lt"/>
              </a:rPr>
              <a:t>In 2023-24 </a:t>
            </a:r>
            <a:r>
              <a:rPr lang="en-GB" sz="1900" b="1" dirty="0">
                <a:solidFill>
                  <a:srgbClr val="002060"/>
                </a:solidFill>
                <a:latin typeface="+mj-lt"/>
              </a:rPr>
              <a:t>50%</a:t>
            </a:r>
            <a:r>
              <a:rPr lang="en-GB" sz="1900" dirty="0">
                <a:solidFill>
                  <a:srgbClr val="002060"/>
                </a:solidFill>
                <a:latin typeface="+mj-lt"/>
              </a:rPr>
              <a:t> of </a:t>
            </a:r>
            <a:r>
              <a:rPr lang="en-GB" sz="1900" b="1" dirty="0">
                <a:solidFill>
                  <a:srgbClr val="002060"/>
                </a:solidFill>
                <a:latin typeface="+mj-lt"/>
              </a:rPr>
              <a:t>all UK students </a:t>
            </a:r>
            <a:r>
              <a:rPr lang="en-GB" sz="1900" dirty="0">
                <a:solidFill>
                  <a:srgbClr val="002060"/>
                </a:solidFill>
                <a:latin typeface="+mj-lt"/>
              </a:rPr>
              <a:t>got a strong pass grade of 5 or above in English and maths GCSE.  The percentage for </a:t>
            </a:r>
            <a:r>
              <a:rPr lang="en-GB" sz="1900" b="1" dirty="0">
                <a:solidFill>
                  <a:srgbClr val="002060"/>
                </a:solidFill>
                <a:latin typeface="+mj-lt"/>
              </a:rPr>
              <a:t>students</a:t>
            </a:r>
            <a:r>
              <a:rPr lang="en-GB" sz="1900" dirty="0">
                <a:solidFill>
                  <a:srgbClr val="002060"/>
                </a:solidFill>
                <a:latin typeface="+mj-lt"/>
              </a:rPr>
              <a:t> </a:t>
            </a:r>
            <a:r>
              <a:rPr lang="en-GB" sz="1900" b="1" dirty="0">
                <a:solidFill>
                  <a:srgbClr val="002060"/>
                </a:solidFill>
                <a:latin typeface="+mj-lt"/>
              </a:rPr>
              <a:t>eligible for FSM </a:t>
            </a:r>
            <a:r>
              <a:rPr lang="en-GB" sz="1900" dirty="0">
                <a:solidFill>
                  <a:srgbClr val="002060"/>
                </a:solidFill>
                <a:latin typeface="+mj-lt"/>
              </a:rPr>
              <a:t>was</a:t>
            </a:r>
            <a:r>
              <a:rPr lang="en-GB" sz="1900" b="1" dirty="0">
                <a:solidFill>
                  <a:srgbClr val="002060"/>
                </a:solidFill>
                <a:latin typeface="+mj-lt"/>
              </a:rPr>
              <a:t> 26%</a:t>
            </a:r>
          </a:p>
          <a:p>
            <a:r>
              <a:rPr lang="en-GB" sz="1900" dirty="0">
                <a:solidFill>
                  <a:srgbClr val="002060"/>
                </a:solidFill>
                <a:latin typeface="+mj-lt"/>
              </a:rPr>
              <a:t>The </a:t>
            </a:r>
            <a:r>
              <a:rPr lang="en-GB" sz="1900" b="1" dirty="0">
                <a:solidFill>
                  <a:srgbClr val="002060"/>
                </a:solidFill>
                <a:latin typeface="+mj-lt"/>
              </a:rPr>
              <a:t>attainment gap </a:t>
            </a:r>
            <a:r>
              <a:rPr lang="en-GB" sz="1900" dirty="0">
                <a:solidFill>
                  <a:srgbClr val="002060"/>
                </a:solidFill>
                <a:latin typeface="+mj-lt"/>
              </a:rPr>
              <a:t>between richest and poorest children grows wider at every stage of education: it more than </a:t>
            </a:r>
            <a:r>
              <a:rPr lang="en-GB" sz="1900" b="1" dirty="0">
                <a:solidFill>
                  <a:srgbClr val="002060"/>
                </a:solidFill>
                <a:latin typeface="+mj-lt"/>
              </a:rPr>
              <a:t>doubles</a:t>
            </a:r>
            <a:r>
              <a:rPr lang="en-GB" sz="1900" dirty="0">
                <a:solidFill>
                  <a:srgbClr val="002060"/>
                </a:solidFill>
                <a:latin typeface="+mj-lt"/>
              </a:rPr>
              <a:t> to </a:t>
            </a:r>
            <a:r>
              <a:rPr lang="en-GB" sz="1900" b="1" dirty="0">
                <a:solidFill>
                  <a:srgbClr val="002060"/>
                </a:solidFill>
                <a:latin typeface="+mj-lt"/>
              </a:rPr>
              <a:t>10.3</a:t>
            </a:r>
            <a:r>
              <a:rPr lang="en-GB" sz="1900" dirty="0">
                <a:solidFill>
                  <a:srgbClr val="002060"/>
                </a:solidFill>
                <a:latin typeface="+mj-lt"/>
              </a:rPr>
              <a:t> months by the end of </a:t>
            </a:r>
            <a:r>
              <a:rPr lang="en-GB" sz="1900" b="1" dirty="0">
                <a:solidFill>
                  <a:srgbClr val="002060"/>
                </a:solidFill>
                <a:latin typeface="+mj-lt"/>
              </a:rPr>
              <a:t>primary</a:t>
            </a:r>
            <a:r>
              <a:rPr lang="en-GB" sz="1900" dirty="0">
                <a:solidFill>
                  <a:srgbClr val="002060"/>
                </a:solidFill>
                <a:latin typeface="+mj-lt"/>
              </a:rPr>
              <a:t> school, and then almost </a:t>
            </a:r>
            <a:r>
              <a:rPr lang="en-GB" sz="1900" b="1" dirty="0">
                <a:solidFill>
                  <a:srgbClr val="002060"/>
                </a:solidFill>
                <a:latin typeface="+mj-lt"/>
              </a:rPr>
              <a:t>doubles</a:t>
            </a:r>
            <a:r>
              <a:rPr lang="en-GB" sz="1900" dirty="0">
                <a:solidFill>
                  <a:srgbClr val="002060"/>
                </a:solidFill>
                <a:latin typeface="+mj-lt"/>
              </a:rPr>
              <a:t> again, to </a:t>
            </a:r>
            <a:r>
              <a:rPr lang="en-GB" sz="1900" b="1" dirty="0">
                <a:solidFill>
                  <a:srgbClr val="002060"/>
                </a:solidFill>
                <a:latin typeface="+mj-lt"/>
              </a:rPr>
              <a:t>18.8</a:t>
            </a:r>
            <a:r>
              <a:rPr lang="en-GB" sz="1900" dirty="0">
                <a:solidFill>
                  <a:srgbClr val="002060"/>
                </a:solidFill>
                <a:latin typeface="+mj-lt"/>
              </a:rPr>
              <a:t> months, by the end of </a:t>
            </a:r>
            <a:r>
              <a:rPr lang="en-GB" sz="1900" b="1" dirty="0">
                <a:solidFill>
                  <a:srgbClr val="002060"/>
                </a:solidFill>
                <a:latin typeface="+mj-lt"/>
              </a:rPr>
              <a:t>secondary</a:t>
            </a:r>
            <a:r>
              <a:rPr lang="en-GB" sz="1900" dirty="0">
                <a:solidFill>
                  <a:srgbClr val="002060"/>
                </a:solidFill>
                <a:latin typeface="+mj-lt"/>
              </a:rPr>
              <a:t> school</a:t>
            </a:r>
          </a:p>
          <a:p>
            <a:r>
              <a:rPr lang="en-GB" sz="1900" dirty="0">
                <a:solidFill>
                  <a:srgbClr val="002060"/>
                </a:solidFill>
                <a:latin typeface="+mj-lt"/>
              </a:rPr>
              <a:t>The </a:t>
            </a:r>
            <a:r>
              <a:rPr lang="en-GB" sz="1900" b="1" dirty="0">
                <a:solidFill>
                  <a:srgbClr val="002060"/>
                </a:solidFill>
                <a:latin typeface="+mj-lt"/>
              </a:rPr>
              <a:t>highest performing </a:t>
            </a:r>
            <a:r>
              <a:rPr lang="en-GB" sz="1900" dirty="0">
                <a:solidFill>
                  <a:srgbClr val="002060"/>
                </a:solidFill>
                <a:latin typeface="+mj-lt"/>
              </a:rPr>
              <a:t>state secondary schools take </a:t>
            </a:r>
            <a:r>
              <a:rPr lang="en-GB" sz="1900" b="1" dirty="0">
                <a:solidFill>
                  <a:srgbClr val="002060"/>
                </a:solidFill>
                <a:latin typeface="+mj-lt"/>
              </a:rPr>
              <a:t>half </a:t>
            </a:r>
            <a:r>
              <a:rPr lang="en-GB" sz="1900" dirty="0">
                <a:solidFill>
                  <a:srgbClr val="002060"/>
                </a:solidFill>
                <a:latin typeface="+mj-lt"/>
              </a:rPr>
              <a:t>the number of </a:t>
            </a:r>
            <a:r>
              <a:rPr lang="en-GB" sz="1900" b="1" dirty="0">
                <a:solidFill>
                  <a:srgbClr val="002060"/>
                </a:solidFill>
                <a:latin typeface="+mj-lt"/>
              </a:rPr>
              <a:t>disadvantaged</a:t>
            </a:r>
            <a:r>
              <a:rPr lang="en-GB" sz="1900" dirty="0">
                <a:solidFill>
                  <a:srgbClr val="002060"/>
                </a:solidFill>
                <a:latin typeface="+mj-lt"/>
              </a:rPr>
              <a:t> pupils compared to average schools.  The houses in the catchment area of these schools are </a:t>
            </a:r>
            <a:r>
              <a:rPr lang="en-GB" sz="1900" b="1" dirty="0">
                <a:solidFill>
                  <a:srgbClr val="002060"/>
                </a:solidFill>
                <a:latin typeface="+mj-lt"/>
              </a:rPr>
              <a:t>20% higher </a:t>
            </a:r>
            <a:r>
              <a:rPr lang="en-GB" sz="1900" dirty="0">
                <a:solidFill>
                  <a:srgbClr val="002060"/>
                </a:solidFill>
                <a:latin typeface="+mj-lt"/>
              </a:rPr>
              <a:t>than in the surrounding area</a:t>
            </a:r>
            <a:r>
              <a:rPr lang="en-GB" sz="1900" i="0" u="none" strike="noStrike" dirty="0">
                <a:solidFill>
                  <a:srgbClr val="000000"/>
                </a:solidFill>
                <a:effectLst/>
                <a:latin typeface="Arial" panose="020B0604020202020204" pitchFamily="34" charset="0"/>
              </a:rPr>
              <a:t> </a:t>
            </a:r>
            <a:endParaRPr lang="en-GB" sz="1900" dirty="0">
              <a:solidFill>
                <a:srgbClr val="000000"/>
              </a:solidFill>
              <a:latin typeface="Arial" panose="020B0604020202020204" pitchFamily="34" charset="0"/>
            </a:endParaRPr>
          </a:p>
          <a:p>
            <a:pPr marL="0" indent="0">
              <a:buNone/>
            </a:pPr>
            <a:br>
              <a:rPr lang="en-GB" sz="1200" dirty="0">
                <a:solidFill>
                  <a:srgbClr val="002060"/>
                </a:solidFill>
                <a:latin typeface="+mj-lt"/>
              </a:rPr>
            </a:br>
            <a:r>
              <a:rPr lang="en-GB" sz="1200" dirty="0">
                <a:solidFill>
                  <a:srgbClr val="002060"/>
                </a:solidFill>
                <a:latin typeface="+mj-lt"/>
              </a:rPr>
              <a:t>UK Government Statistics (2024) Key Stage Four Performance. National Characteristics Summary. Accessed January 2025. </a:t>
            </a:r>
            <a:r>
              <a:rPr lang="en-GB" sz="1200" dirty="0">
                <a:solidFill>
                  <a:srgbClr val="002060"/>
                </a:solidFill>
                <a:latin typeface="+mj-lt"/>
                <a:hlinkClick r:id="rId2">
                  <a:extLst>
                    <a:ext uri="{A12FA001-AC4F-418D-AE19-62706E023703}">
                      <ahyp:hlinkClr xmlns:ahyp="http://schemas.microsoft.com/office/drawing/2018/hyperlinkcolor" val="tx"/>
                    </a:ext>
                  </a:extLst>
                </a:hlinkClick>
              </a:rPr>
              <a:t>https://explore-education-statistics.service.gov.uk/data-tables/fast-track/04a60084-9dff-4b28-9e9f-08dd0afc3a28</a:t>
            </a:r>
            <a:r>
              <a:rPr lang="en-GB" sz="1200" dirty="0">
                <a:solidFill>
                  <a:srgbClr val="002060"/>
                </a:solidFill>
                <a:latin typeface="+mj-lt"/>
              </a:rPr>
              <a:t> </a:t>
            </a:r>
          </a:p>
          <a:p>
            <a:pPr marL="0" indent="0">
              <a:spcAft>
                <a:spcPts val="240"/>
              </a:spcAft>
              <a:buNone/>
            </a:pPr>
            <a:r>
              <a:rPr lang="en-GB" sz="1200" dirty="0">
                <a:solidFill>
                  <a:srgbClr val="002060"/>
                </a:solidFill>
                <a:latin typeface="+mj-lt"/>
              </a:rPr>
              <a:t>The Sutton Trust (2024) Closing the attainment gap. Accessed January 2025.  </a:t>
            </a:r>
            <a:r>
              <a:rPr lang="en-GB" sz="1200" dirty="0">
                <a:solidFill>
                  <a:srgbClr val="002060"/>
                </a:solidFill>
                <a:latin typeface="+mj-lt"/>
                <a:hlinkClick r:id="rId3">
                  <a:extLst>
                    <a:ext uri="{A12FA001-AC4F-418D-AE19-62706E023703}">
                      <ahyp:hlinkClr xmlns:ahyp="http://schemas.microsoft.com/office/drawing/2018/hyperlinkcolor" val="tx"/>
                    </a:ext>
                  </a:extLst>
                </a:hlinkClick>
              </a:rPr>
              <a:t>https://www.suttontrust.com/wp-content/uploads/2024/02/Closing-the-attainment-gap.pdf</a:t>
            </a:r>
            <a:endParaRPr lang="en-GB" sz="1200" dirty="0">
              <a:solidFill>
                <a:srgbClr val="002060"/>
              </a:solidFill>
              <a:latin typeface="+mj-lt"/>
            </a:endParaRPr>
          </a:p>
          <a:p>
            <a:pPr marL="0" indent="0">
              <a:spcAft>
                <a:spcPts val="240"/>
              </a:spcAft>
              <a:buNone/>
            </a:pPr>
            <a:br>
              <a:rPr lang="en-GB" sz="1000" dirty="0"/>
            </a:br>
            <a:endParaRPr lang="en-GB" sz="10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5065064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F570-DDF8-20B3-D88D-93C9961987AE}"/>
              </a:ext>
            </a:extLst>
          </p:cNvPr>
          <p:cNvSpPr>
            <a:spLocks noGrp="1"/>
          </p:cNvSpPr>
          <p:nvPr>
            <p:ph type="title"/>
          </p:nvPr>
        </p:nvSpPr>
        <p:spPr>
          <a:xfrm>
            <a:off x="179512" y="260648"/>
            <a:ext cx="8784975" cy="423862"/>
          </a:xfrm>
        </p:spPr>
        <p:txBody>
          <a:bodyPr/>
          <a:lstStyle/>
          <a:p>
            <a:r>
              <a:rPr lang="en-GB" dirty="0">
                <a:ea typeface="ＭＳ Ｐゴシック"/>
              </a:rPr>
              <a:t>Because young people and their teachers are hurting</a:t>
            </a:r>
            <a:endParaRPr lang="en-US" dirty="0"/>
          </a:p>
        </p:txBody>
      </p:sp>
      <p:sp>
        <p:nvSpPr>
          <p:cNvPr id="3" name="Content Placeholder 2">
            <a:extLst>
              <a:ext uri="{FF2B5EF4-FFF2-40B4-BE49-F238E27FC236}">
                <a16:creationId xmlns:a16="http://schemas.microsoft.com/office/drawing/2014/main" id="{632546B7-A4AD-A0F9-ACB3-6451D53610C5}"/>
              </a:ext>
            </a:extLst>
          </p:cNvPr>
          <p:cNvSpPr>
            <a:spLocks noGrp="1"/>
          </p:cNvSpPr>
          <p:nvPr>
            <p:ph idx="1"/>
          </p:nvPr>
        </p:nvSpPr>
        <p:spPr>
          <a:xfrm>
            <a:off x="154487" y="1484784"/>
            <a:ext cx="8784975" cy="4752528"/>
          </a:xfrm>
        </p:spPr>
        <p:txBody>
          <a:bodyPr/>
          <a:lstStyle/>
          <a:p>
            <a:r>
              <a:rPr lang="en-US" b="1" dirty="0"/>
              <a:t>Losses of PE </a:t>
            </a:r>
            <a:r>
              <a:rPr lang="en-US" dirty="0"/>
              <a:t>lessons in the UK linked with </a:t>
            </a:r>
            <a:r>
              <a:rPr lang="en-US" b="1" dirty="0"/>
              <a:t>worsening fitness and health</a:t>
            </a:r>
            <a:r>
              <a:rPr lang="en-US" dirty="0"/>
              <a:t> in 2022</a:t>
            </a:r>
          </a:p>
          <a:p>
            <a:r>
              <a:rPr lang="en-US" dirty="0"/>
              <a:t>In the UK in 2020, by the age of </a:t>
            </a:r>
            <a:r>
              <a:rPr lang="en-US" b="1" dirty="0"/>
              <a:t>17</a:t>
            </a:r>
            <a:r>
              <a:rPr lang="en-US" dirty="0"/>
              <a:t>, </a:t>
            </a:r>
            <a:r>
              <a:rPr lang="en-US" b="1" dirty="0"/>
              <a:t>10% of females and 4% of males </a:t>
            </a:r>
            <a:r>
              <a:rPr lang="en-US" dirty="0"/>
              <a:t>had </a:t>
            </a:r>
            <a:r>
              <a:rPr lang="en-US" b="1" dirty="0"/>
              <a:t>self-harmed with suicidal intent</a:t>
            </a:r>
            <a:r>
              <a:rPr lang="en-US" dirty="0"/>
              <a:t>, and in 2021 suicide was the </a:t>
            </a:r>
            <a:r>
              <a:rPr lang="en-US" b="1" dirty="0"/>
              <a:t>fourth leading cause of death </a:t>
            </a:r>
            <a:r>
              <a:rPr lang="en-US" dirty="0"/>
              <a:t>among </a:t>
            </a:r>
            <a:r>
              <a:rPr lang="en-US" b="1" dirty="0"/>
              <a:t>15–19 </a:t>
            </a:r>
            <a:r>
              <a:rPr lang="en-US" dirty="0"/>
              <a:t>year-olds worldwide.</a:t>
            </a:r>
          </a:p>
          <a:p>
            <a:r>
              <a:rPr lang="en-GB" dirty="0">
                <a:effectLst/>
                <a:latin typeface="Arial" panose="020B0604020202020204" pitchFamily="34" charset="0"/>
                <a:ea typeface="Arial" panose="020B0604020202020204" pitchFamily="34" charset="0"/>
              </a:rPr>
              <a:t>In 2024, according to the NASUWT teachers’ union in the UK, </a:t>
            </a:r>
            <a:r>
              <a:rPr lang="en-GB" b="1" dirty="0">
                <a:effectLst/>
                <a:latin typeface="Arial" panose="020B0604020202020204" pitchFamily="34" charset="0"/>
                <a:ea typeface="Arial" panose="020B0604020202020204" pitchFamily="34" charset="0"/>
              </a:rPr>
              <a:t>86%</a:t>
            </a:r>
            <a:r>
              <a:rPr lang="en-GB" dirty="0">
                <a:effectLst/>
                <a:latin typeface="Arial" panose="020B0604020202020204" pitchFamily="34" charset="0"/>
                <a:ea typeface="Arial" panose="020B0604020202020204" pitchFamily="34" charset="0"/>
              </a:rPr>
              <a:t> of teachers believed that the job had impacted </a:t>
            </a:r>
            <a:r>
              <a:rPr lang="en-GB" b="1" dirty="0">
                <a:effectLst/>
                <a:latin typeface="Arial" panose="020B0604020202020204" pitchFamily="34" charset="0"/>
                <a:ea typeface="Arial" panose="020B0604020202020204" pitchFamily="34" charset="0"/>
              </a:rPr>
              <a:t>negatively</a:t>
            </a:r>
            <a:r>
              <a:rPr lang="en-GB" dirty="0">
                <a:effectLst/>
                <a:latin typeface="Arial" panose="020B0604020202020204" pitchFamily="34" charset="0"/>
                <a:ea typeface="Arial" panose="020B0604020202020204" pitchFamily="34" charset="0"/>
              </a:rPr>
              <a:t> on their </a:t>
            </a:r>
            <a:r>
              <a:rPr lang="en-GB" b="1" dirty="0">
                <a:effectLst/>
                <a:latin typeface="Arial" panose="020B0604020202020204" pitchFamily="34" charset="0"/>
                <a:ea typeface="Arial" panose="020B0604020202020204" pitchFamily="34" charset="0"/>
              </a:rPr>
              <a:t>mental health</a:t>
            </a:r>
            <a:r>
              <a:rPr lang="en-GB" dirty="0">
                <a:effectLst/>
                <a:latin typeface="Arial" panose="020B0604020202020204" pitchFamily="34" charset="0"/>
                <a:ea typeface="Arial" panose="020B0604020202020204" pitchFamily="34" charset="0"/>
              </a:rPr>
              <a:t> in the previous 12 months.</a:t>
            </a:r>
            <a:r>
              <a:rPr lang="en-GB" dirty="0">
                <a:effectLst/>
              </a:rPr>
              <a:t> </a:t>
            </a:r>
            <a:endParaRPr lang="en-GB" dirty="0">
              <a:effectLst/>
              <a:latin typeface="Calibri" panose="020F0502020204030204" pitchFamily="34" charset="0"/>
              <a:ea typeface="Calibri" panose="020F0502020204030204" pitchFamily="34" charset="0"/>
            </a:endParaRPr>
          </a:p>
          <a:p>
            <a:pPr marL="0" indent="0">
              <a:buNone/>
            </a:pPr>
            <a:r>
              <a:rPr lang="en-GB" sz="1200" dirty="0" err="1">
                <a:solidFill>
                  <a:srgbClr val="002060"/>
                </a:solidFill>
                <a:latin typeface="+mj-lt"/>
              </a:rPr>
              <a:t>Patalay</a:t>
            </a:r>
            <a:r>
              <a:rPr lang="en-GB" sz="1200" dirty="0">
                <a:solidFill>
                  <a:srgbClr val="002060"/>
                </a:solidFill>
                <a:latin typeface="+mj-lt"/>
              </a:rPr>
              <a:t>, P. and Fitzsimons, E. (2020). Mental ill-health at age 17 in the UK: Prevalence of and inequalities in psychological distress, self-harm and attempted suicide. Centre for Longitudinal Studies. </a:t>
            </a:r>
            <a:r>
              <a:rPr lang="en-GB" sz="1200" dirty="0">
                <a:solidFill>
                  <a:srgbClr val="002060"/>
                </a:solidFill>
                <a:latin typeface="+mj-lt"/>
                <a:hlinkClick r:id="rId2">
                  <a:extLst>
                    <a:ext uri="{A12FA001-AC4F-418D-AE19-62706E023703}">
                      <ahyp:hlinkClr xmlns:ahyp="http://schemas.microsoft.com/office/drawing/2018/hyperlinkcolor" val="tx"/>
                    </a:ext>
                  </a:extLst>
                </a:hlinkClick>
              </a:rPr>
              <a:t>https://cls.ucl.ac.uk/wp-content/uploads/2020/11/Mental-ill-health-at-age-17-–-CLS-briefing-paper-–-website.pdf</a:t>
            </a:r>
            <a:r>
              <a:rPr lang="en-GB" sz="1200" dirty="0">
                <a:solidFill>
                  <a:srgbClr val="002060"/>
                </a:solidFill>
                <a:latin typeface="+mj-lt"/>
              </a:rPr>
              <a:t> </a:t>
            </a:r>
          </a:p>
          <a:p>
            <a:pPr marL="0" indent="0">
              <a:buNone/>
            </a:pPr>
            <a:r>
              <a:rPr lang="en-GB" sz="1200" dirty="0">
                <a:solidFill>
                  <a:srgbClr val="002060"/>
                </a:solidFill>
                <a:latin typeface="+mj-lt"/>
              </a:rPr>
              <a:t>Weedon, B.D., Liu, F., Mahmoud, W., et al. (2022) Declining fitness and physical education lessons in UK adolescents. BMJ Open Sport &amp; Exercise Medicine. 2022:8 P.1.</a:t>
            </a:r>
          </a:p>
          <a:p>
            <a:pPr marL="0" indent="0">
              <a:buNone/>
            </a:pPr>
            <a:r>
              <a:rPr lang="en-GB" sz="1200" dirty="0">
                <a:solidFill>
                  <a:srgbClr val="002060"/>
                </a:solidFill>
                <a:latin typeface="+mj-lt"/>
              </a:rPr>
              <a:t>NASUWT (2024) Teacher Wellbeing Survey. </a:t>
            </a:r>
            <a:r>
              <a:rPr lang="en-GB" sz="1200" dirty="0">
                <a:solidFill>
                  <a:srgbClr val="002060"/>
                </a:solidFill>
                <a:latin typeface="+mj-lt"/>
                <a:hlinkClick r:id="rId3">
                  <a:extLst>
                    <a:ext uri="{A12FA001-AC4F-418D-AE19-62706E023703}">
                      <ahyp:hlinkClr xmlns:ahyp="http://schemas.microsoft.com/office/drawing/2018/hyperlinkcolor" val="tx"/>
                    </a:ext>
                  </a:extLst>
                </a:hlinkClick>
              </a:rPr>
              <a:t>https://www.nasuwt.org.uk/news/campaigns/teacher-wellbeing-survey.html</a:t>
            </a:r>
            <a:r>
              <a:rPr lang="en-US" sz="1200" dirty="0">
                <a:solidFill>
                  <a:srgbClr val="002060"/>
                </a:solidFill>
                <a:latin typeface="+mj-lt"/>
              </a:rPr>
              <a:t> </a:t>
            </a:r>
          </a:p>
        </p:txBody>
      </p:sp>
    </p:spTree>
    <p:extLst>
      <p:ext uri="{BB962C8B-B14F-4D97-AF65-F5344CB8AC3E}">
        <p14:creationId xmlns:p14="http://schemas.microsoft.com/office/powerpoint/2010/main" val="229592843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7E7C2A38-8A58-D145-94E4-3D7BBB3A55F7}"/>
              </a:ext>
            </a:extLst>
          </p:cNvPr>
          <p:cNvSpPr>
            <a:spLocks noGrp="1"/>
          </p:cNvSpPr>
          <p:nvPr>
            <p:ph type="title"/>
          </p:nvPr>
        </p:nvSpPr>
        <p:spPr>
          <a:xfrm>
            <a:off x="179512" y="188640"/>
            <a:ext cx="8352928" cy="864096"/>
          </a:xfrm>
        </p:spPr>
        <p:txBody>
          <a:bodyPr/>
          <a:lstStyle/>
          <a:p>
            <a:r>
              <a:rPr lang="en-GB" sz="2800" dirty="0">
                <a:ea typeface="ＭＳ Ｐゴシック"/>
              </a:rPr>
              <a:t>Because education reform is not compassionate</a:t>
            </a:r>
            <a:endParaRPr lang="en-GB" altLang="en-US" sz="2800" dirty="0">
              <a:ea typeface="ＭＳ Ｐゴシック" panose="020B0600070205080204" pitchFamily="34" charset="-128"/>
            </a:endParaRPr>
          </a:p>
        </p:txBody>
      </p:sp>
      <p:sp>
        <p:nvSpPr>
          <p:cNvPr id="23554" name="Content Placeholder 2">
            <a:extLst>
              <a:ext uri="{FF2B5EF4-FFF2-40B4-BE49-F238E27FC236}">
                <a16:creationId xmlns:a16="http://schemas.microsoft.com/office/drawing/2014/main" id="{39DC34E5-29DD-0147-AF5D-A484DF586250}"/>
              </a:ext>
            </a:extLst>
          </p:cNvPr>
          <p:cNvSpPr>
            <a:spLocks noGrp="1"/>
          </p:cNvSpPr>
          <p:nvPr>
            <p:ph idx="1"/>
          </p:nvPr>
        </p:nvSpPr>
        <p:spPr>
          <a:xfrm>
            <a:off x="107504" y="1395412"/>
            <a:ext cx="8784976" cy="4769892"/>
          </a:xfrm>
        </p:spPr>
        <p:txBody>
          <a:bodyPr>
            <a:noAutofit/>
          </a:bodyPr>
          <a:lstStyle/>
          <a:p>
            <a:pPr marL="0" indent="0">
              <a:buNone/>
            </a:pPr>
            <a:r>
              <a:rPr lang="en-GB" altLang="en-US" sz="1600" b="1" dirty="0">
                <a:ea typeface="ＭＳ Ｐゴシック" panose="020B0600070205080204" pitchFamily="34" charset="-128"/>
              </a:rPr>
              <a:t>The Global Education Reform Movement</a:t>
            </a:r>
            <a:endParaRPr lang="en-GB" altLang="en-GB" sz="1600" b="1" dirty="0">
              <a:ea typeface="ＭＳ Ｐゴシック" panose="020B0600070205080204" pitchFamily="34" charset="-128"/>
            </a:endParaRPr>
          </a:p>
          <a:p>
            <a:pPr marL="0" indent="0">
              <a:buNone/>
            </a:pPr>
            <a:r>
              <a:rPr lang="en-GB" altLang="en-GB" sz="1600" b="1" dirty="0">
                <a:ea typeface="ＭＳ Ｐゴシック" panose="020B0600070205080204" pitchFamily="34" charset="-128"/>
              </a:rPr>
              <a:t>“</a:t>
            </a:r>
            <a:r>
              <a:rPr lang="en-GB" altLang="en-US" sz="1600" b="1" dirty="0">
                <a:ea typeface="ＭＳ Ｐゴシック" panose="020B0600070205080204" pitchFamily="34" charset="-128"/>
              </a:rPr>
              <a:t>GERM </a:t>
            </a:r>
            <a:r>
              <a:rPr lang="en-GB" altLang="en-US" sz="1600" dirty="0">
                <a:ea typeface="ＭＳ Ｐゴシック" panose="020B0600070205080204" pitchFamily="34" charset="-128"/>
              </a:rPr>
              <a:t>is an unofficial education policy orthodoxy that many formal institutions, corporations and governments have adopted as their official program in educational development. This global movement includes some welcome elements that have strengthened the focus on learning, encouraged access to education for all, and emphasised the acquisition of knowledge and skills that are relevant in the real world. But GERM also has symptoms that indicate it may be harmful to its host; </a:t>
            </a:r>
            <a:r>
              <a:rPr lang="en-GB" altLang="en-US" sz="1600" b="1" dirty="0">
                <a:ea typeface="ＭＳ Ｐゴシック" panose="020B0600070205080204" pitchFamily="34" charset="-128"/>
              </a:rPr>
              <a:t>driving education reforms by competition, standardisation, test-based accountability, fast-track pathways into teaching</a:t>
            </a:r>
            <a:r>
              <a:rPr lang="en-GB" altLang="en-US" sz="1600" dirty="0">
                <a:ea typeface="ＭＳ Ｐゴシック" panose="020B0600070205080204" pitchFamily="34" charset="-128"/>
              </a:rPr>
              <a:t> and privatisation of public education.</a:t>
            </a:r>
            <a:r>
              <a:rPr lang="en-GB" altLang="en-GB" sz="1600" dirty="0">
                <a:ea typeface="ＭＳ Ｐゴシック" panose="020B0600070205080204" pitchFamily="34" charset="-128"/>
              </a:rPr>
              <a:t>”</a:t>
            </a:r>
            <a:r>
              <a:rPr lang="en-GB" altLang="en-US" sz="1600" dirty="0">
                <a:ea typeface="ＭＳ Ｐゴシック" panose="020B0600070205080204" pitchFamily="34" charset="-128"/>
              </a:rPr>
              <a:t> </a:t>
            </a:r>
          </a:p>
          <a:p>
            <a:pPr marL="201216" lvl="1" indent="0">
              <a:buNone/>
            </a:pPr>
            <a:r>
              <a:rPr lang="en-GB" altLang="en-US" sz="1200" dirty="0" err="1">
                <a:ea typeface="ＭＳ Ｐゴシック" panose="020B0600070205080204" pitchFamily="34" charset="-128"/>
              </a:rPr>
              <a:t>Sahlberg</a:t>
            </a:r>
            <a:r>
              <a:rPr lang="en-GB" altLang="en-US" sz="1200" dirty="0">
                <a:ea typeface="ＭＳ Ｐゴシック" panose="020B0600070205080204" pitchFamily="34" charset="-128"/>
              </a:rPr>
              <a:t>, P. (2014).</a:t>
            </a:r>
            <a:r>
              <a:rPr lang="en-GB" altLang="en-US" sz="1200" b="1" dirty="0">
                <a:ea typeface="ＭＳ Ｐゴシック" panose="020B0600070205080204" pitchFamily="34" charset="-128"/>
              </a:rPr>
              <a:t> </a:t>
            </a:r>
            <a:r>
              <a:rPr lang="en-GB" altLang="en-US" sz="1200" dirty="0">
                <a:ea typeface="ＭＳ Ｐゴシック" panose="020B0600070205080204" pitchFamily="34" charset="-128"/>
              </a:rPr>
              <a:t>A conversation on lessons from Finland</a:t>
            </a:r>
            <a:r>
              <a:rPr lang="en-GB" altLang="en-US" sz="1200" i="1" dirty="0">
                <a:ea typeface="ＭＳ Ｐゴシック" panose="020B0600070205080204" pitchFamily="34" charset="-128"/>
              </a:rPr>
              <a:t> </a:t>
            </a:r>
            <a:r>
              <a:rPr lang="en-GB" altLang="en-US" sz="1200" dirty="0">
                <a:ea typeface="ＭＳ Ｐゴシック" panose="020B0600070205080204" pitchFamily="34" charset="-128"/>
              </a:rPr>
              <a:t>with John Graham, </a:t>
            </a:r>
            <a:r>
              <a:rPr lang="en-GB" altLang="en-US" sz="1200" i="1" dirty="0">
                <a:ea typeface="ＭＳ Ｐゴシック" panose="020B0600070205080204" pitchFamily="34" charset="-128"/>
              </a:rPr>
              <a:t>Professional Voice, </a:t>
            </a:r>
            <a:r>
              <a:rPr lang="en-GB" altLang="en-US" sz="1200" dirty="0">
                <a:ea typeface="ＭＳ Ｐゴシック" panose="020B0600070205080204" pitchFamily="34" charset="-128"/>
              </a:rPr>
              <a:t>10(1), 46-53. </a:t>
            </a:r>
            <a:r>
              <a:rPr lang="en-GB" altLang="en-US" sz="1200" u="sng" dirty="0">
                <a:solidFill>
                  <a:srgbClr val="002060"/>
                </a:solidFill>
                <a:latin typeface="+mj-lt"/>
                <a:ea typeface="ＭＳ Ｐゴシック" pitchFamily="-112" charset="-128"/>
              </a:rPr>
              <a:t>http://</a:t>
            </a:r>
            <a:r>
              <a:rPr lang="en-GB" altLang="en-US" sz="1200" u="sng" dirty="0" err="1">
                <a:solidFill>
                  <a:srgbClr val="002060"/>
                </a:solidFill>
                <a:latin typeface="+mj-lt"/>
                <a:ea typeface="ＭＳ Ｐゴシック" pitchFamily="-112" charset="-128"/>
              </a:rPr>
              <a:t>www.aeuvic.asn.au</a:t>
            </a:r>
            <a:r>
              <a:rPr lang="en-GB" altLang="en-US" sz="1200" u="sng" dirty="0">
                <a:solidFill>
                  <a:srgbClr val="002060"/>
                </a:solidFill>
                <a:latin typeface="+mj-lt"/>
                <a:ea typeface="ＭＳ Ｐゴシック" pitchFamily="-112" charset="-128"/>
              </a:rPr>
              <a:t>/pv_10_1_complete_web.pdf</a:t>
            </a:r>
          </a:p>
          <a:p>
            <a:pPr marL="0" indent="0">
              <a:buNone/>
            </a:pPr>
            <a:r>
              <a:rPr lang="en-GB" altLang="en-GB" sz="1600" dirty="0">
                <a:ea typeface="ＭＳ Ｐゴシック" panose="020B0600070205080204" pitchFamily="34" charset="-128"/>
              </a:rPr>
              <a:t>“</a:t>
            </a:r>
            <a:r>
              <a:rPr lang="en-GB" altLang="en-US" sz="1600" dirty="0">
                <a:ea typeface="ＭＳ Ｐゴシック" panose="020B0600070205080204" pitchFamily="34" charset="-128"/>
              </a:rPr>
              <a:t>Ball suggests that reforms grounded in a performative culture represent </a:t>
            </a:r>
            <a:r>
              <a:rPr lang="en-GB" altLang="en-GB" sz="1600" dirty="0">
                <a:ea typeface="ＭＳ Ｐゴシック" panose="020B0600070205080204" pitchFamily="34" charset="-128"/>
              </a:rPr>
              <a:t>‘</a:t>
            </a:r>
            <a:r>
              <a:rPr lang="en-GB" altLang="en-US" sz="1600" b="1" dirty="0">
                <a:ea typeface="ＭＳ Ｐゴシック" panose="020B0600070205080204" pitchFamily="34" charset="-128"/>
              </a:rPr>
              <a:t>a struggle over the teacher</a:t>
            </a:r>
            <a:r>
              <a:rPr lang="en-GB" altLang="en-GB" sz="1600" b="1" dirty="0">
                <a:ea typeface="ＭＳ Ｐゴシック" panose="020B0600070205080204" pitchFamily="34" charset="-128"/>
              </a:rPr>
              <a:t>’</a:t>
            </a:r>
            <a:r>
              <a:rPr lang="en-GB" altLang="en-US" sz="1600" b="1" dirty="0">
                <a:ea typeface="ＭＳ Ｐゴシック" panose="020B0600070205080204" pitchFamily="34" charset="-128"/>
              </a:rPr>
              <a:t>s soul</a:t>
            </a:r>
            <a:r>
              <a:rPr lang="en-GB" altLang="en-GB" sz="1600" b="1" dirty="0">
                <a:ea typeface="ＭＳ Ｐゴシック" panose="020B0600070205080204" pitchFamily="34" charset="-128"/>
              </a:rPr>
              <a:t>’</a:t>
            </a:r>
            <a:r>
              <a:rPr lang="en-GB" altLang="en-US" sz="1600" dirty="0">
                <a:ea typeface="ＭＳ Ｐゴシック" panose="020B0600070205080204" pitchFamily="34" charset="-128"/>
              </a:rPr>
              <a:t>…within this culture: </a:t>
            </a:r>
            <a:r>
              <a:rPr lang="en-GB" altLang="en-GB" sz="1600" dirty="0">
                <a:ea typeface="ＭＳ Ｐゴシック" panose="020B0600070205080204" pitchFamily="34" charset="-128"/>
              </a:rPr>
              <a:t>‘</a:t>
            </a:r>
            <a:r>
              <a:rPr lang="en-GB" altLang="en-US" sz="1600" dirty="0">
                <a:ea typeface="ＭＳ Ｐゴシック" panose="020B0600070205080204" pitchFamily="34" charset="-128"/>
              </a:rPr>
              <a:t>We become ontologically insecure: unsure whether we are doing enough, doing the right thing, doing as much as others, or as well as others</a:t>
            </a:r>
            <a:r>
              <a:rPr lang="en-GB" altLang="en-GB" sz="1600" dirty="0">
                <a:ea typeface="ＭＳ Ｐゴシック" panose="020B0600070205080204" pitchFamily="34" charset="-128"/>
              </a:rPr>
              <a:t>”</a:t>
            </a:r>
            <a:r>
              <a:rPr lang="en-GB" altLang="en-US" sz="1600" dirty="0">
                <a:ea typeface="ＭＳ Ｐゴシック" panose="020B0600070205080204" pitchFamily="34" charset="-128"/>
              </a:rPr>
              <a:t> </a:t>
            </a:r>
          </a:p>
          <a:p>
            <a:pPr marL="201216" lvl="1" indent="0">
              <a:buNone/>
            </a:pPr>
            <a:r>
              <a:rPr lang="en-GB" altLang="en-US" sz="1200" dirty="0">
                <a:ea typeface="ＭＳ Ｐゴシック" panose="020B0600070205080204" pitchFamily="34" charset="-128"/>
              </a:rPr>
              <a:t>Francis, B. and Mills, M. (2012). Schools as damaging organisations: instigating a dialogue concerning alternative models of schooling, </a:t>
            </a:r>
            <a:r>
              <a:rPr lang="en-GB" altLang="en-US" sz="1200" i="1" dirty="0">
                <a:ea typeface="ＭＳ Ｐゴシック" panose="020B0600070205080204" pitchFamily="34" charset="-128"/>
              </a:rPr>
              <a:t>Pedagogy, Culture &amp; Society</a:t>
            </a:r>
            <a:r>
              <a:rPr lang="en-GB" altLang="en-US" sz="1200" dirty="0">
                <a:ea typeface="ＭＳ Ｐゴシック" panose="020B0600070205080204" pitchFamily="34" charset="-128"/>
              </a:rPr>
              <a:t>, 20(2), 251-271.</a:t>
            </a:r>
          </a:p>
          <a:p>
            <a:pPr marL="0" indent="0">
              <a:buNone/>
            </a:pPr>
            <a:endParaRPr lang="en-GB" altLang="en-US" sz="1600" dirty="0">
              <a:ea typeface="ＭＳ Ｐゴシック" panose="020B0600070205080204" pitchFamily="34" charset="-128"/>
            </a:endParaRPr>
          </a:p>
          <a:p>
            <a:pPr marL="0" indent="0"/>
            <a:endParaRPr lang="en-GB" altLang="en-US" sz="1600" dirty="0">
              <a:ea typeface="ＭＳ Ｐゴシック" panose="020B0600070205080204" pitchFamily="34" charset="-128"/>
            </a:endParaRPr>
          </a:p>
        </p:txBody>
      </p:sp>
    </p:spTree>
    <p:extLst>
      <p:ext uri="{BB962C8B-B14F-4D97-AF65-F5344CB8AC3E}">
        <p14:creationId xmlns:p14="http://schemas.microsoft.com/office/powerpoint/2010/main" val="1352406279"/>
      </p:ext>
    </p:extLst>
  </p:cSld>
  <p:clrMapOvr>
    <a:masterClrMapping/>
  </p:clrMapOvr>
  <p:transition spd="slow"/>
</p:sld>
</file>

<file path=ppt/theme/theme1.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1931</TotalTime>
  <Words>1344</Words>
  <Application>Microsoft Office PowerPoint</Application>
  <PresentationFormat>On-screen Show (4:3)</PresentationFormat>
  <Paragraphs>175</Paragraphs>
  <Slides>16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EB Garamond</vt:lpstr>
      <vt:lpstr>Oswald</vt:lpstr>
      <vt:lpstr>Oswald Light</vt:lpstr>
      <vt:lpstr>Times New Roman</vt:lpstr>
      <vt:lpstr>blank</vt:lpstr>
      <vt:lpstr> </vt:lpstr>
      <vt:lpstr>PowerPoint Presentation</vt:lpstr>
      <vt:lpstr>Because many schools build negative peace</vt:lpstr>
      <vt:lpstr>Because positive peace in schools is possible</vt:lpstr>
      <vt:lpstr>Because structural and cultural violence exist globally</vt:lpstr>
      <vt:lpstr>Because our planet needs compassionate leadership</vt:lpstr>
      <vt:lpstr>Because our schools are perpetuating structural and cultural violence</vt:lpstr>
      <vt:lpstr>Because young people and their teachers are hurting</vt:lpstr>
      <vt:lpstr>Because education reform is not compassionate</vt:lpstr>
      <vt:lpstr>From indirect violence to positive peace in schools</vt:lpstr>
      <vt:lpstr>From peace-keeping to peace-building in schools</vt:lpstr>
      <vt:lpstr>From inner peace to ecological peace: Students know how to…….</vt:lpstr>
      <vt:lpstr>From punitive to peaceful relations in schools</vt:lpstr>
      <vt:lpstr>From restorative to peaceful relations</vt:lpstr>
      <vt:lpstr>From weak silence to strong silence </vt:lpstr>
      <vt:lpstr>Thank you!   hc331@cam.ac.uk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Alan Braven</cp:lastModifiedBy>
  <cp:revision>83</cp:revision>
  <cp:lastPrinted>1601-01-01T00:00:00Z</cp:lastPrinted>
  <dcterms:created xsi:type="dcterms:W3CDTF">2011-02-24T09:36:49Z</dcterms:created>
  <dcterms:modified xsi:type="dcterms:W3CDTF">2025-07-09T11:47:33Z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